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263" r:id="rId4"/>
    <p:sldId id="258" r:id="rId5"/>
    <p:sldId id="259" r:id="rId6"/>
    <p:sldId id="273" r:id="rId7"/>
    <p:sldId id="260" r:id="rId8"/>
    <p:sldId id="267" r:id="rId9"/>
    <p:sldId id="2076138965" r:id="rId10"/>
    <p:sldId id="2076138966" r:id="rId11"/>
    <p:sldId id="2076138967" r:id="rId12"/>
    <p:sldId id="2076138968" r:id="rId13"/>
    <p:sldId id="2076138969" r:id="rId14"/>
    <p:sldId id="2076138970" r:id="rId15"/>
    <p:sldId id="275" r:id="rId16"/>
    <p:sldId id="2076138971" r:id="rId17"/>
    <p:sldId id="2076138972" r:id="rId18"/>
    <p:sldId id="2076138973" r:id="rId19"/>
    <p:sldId id="2076138974" r:id="rId20"/>
    <p:sldId id="2076138975" r:id="rId21"/>
    <p:sldId id="2076138976" r:id="rId22"/>
    <p:sldId id="283" r:id="rId23"/>
    <p:sldId id="2076138977" r:id="rId24"/>
    <p:sldId id="2076138978" r:id="rId25"/>
    <p:sldId id="2076138979" r:id="rId26"/>
    <p:sldId id="2076138980" r:id="rId27"/>
    <p:sldId id="2076138981" r:id="rId28"/>
    <p:sldId id="2076138982" r:id="rId29"/>
    <p:sldId id="2076138983" r:id="rId30"/>
    <p:sldId id="2076138984" r:id="rId31"/>
    <p:sldId id="2076138985" r:id="rId32"/>
    <p:sldId id="2076138986" r:id="rId33"/>
    <p:sldId id="2076138987" r:id="rId34"/>
    <p:sldId id="2076138988" r:id="rId35"/>
    <p:sldId id="2076138989" r:id="rId36"/>
    <p:sldId id="2076138990" r:id="rId37"/>
    <p:sldId id="2076138991" r:id="rId38"/>
    <p:sldId id="2076139011" r:id="rId39"/>
    <p:sldId id="2076139012" r:id="rId40"/>
    <p:sldId id="2076139013" r:id="rId41"/>
    <p:sldId id="281" r:id="rId42"/>
    <p:sldId id="2076138994" r:id="rId43"/>
    <p:sldId id="2076138995" r:id="rId44"/>
    <p:sldId id="2076138996" r:id="rId45"/>
    <p:sldId id="2076138997" r:id="rId46"/>
    <p:sldId id="2076138998" r:id="rId47"/>
    <p:sldId id="2076138999" r:id="rId48"/>
    <p:sldId id="2076139000" r:id="rId49"/>
    <p:sldId id="2076139001" r:id="rId50"/>
    <p:sldId id="2076139002" r:id="rId51"/>
    <p:sldId id="2076139003" r:id="rId52"/>
    <p:sldId id="2076139004" r:id="rId53"/>
    <p:sldId id="2076139005" r:id="rId54"/>
    <p:sldId id="2076139006" r:id="rId55"/>
    <p:sldId id="2076139007" r:id="rId56"/>
    <p:sldId id="2076139008" r:id="rId57"/>
    <p:sldId id="2076139010" r:id="rId58"/>
    <p:sldId id="2076139009" r:id="rId59"/>
    <p:sldId id="264" r:id="rId60"/>
    <p:sldId id="269" r:id="rId61"/>
    <p:sldId id="270"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ADB7"/>
    <a:srgbClr val="014D53"/>
    <a:srgbClr val="01717E"/>
    <a:srgbClr val="017480"/>
    <a:srgbClr val="007684"/>
    <a:srgbClr val="017C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42" autoAdjust="0"/>
    <p:restoredTop sz="87971" autoAdjust="0"/>
  </p:normalViewPr>
  <p:slideViewPr>
    <p:cSldViewPr snapToGrid="0">
      <p:cViewPr varScale="1">
        <p:scale>
          <a:sx n="60" d="100"/>
          <a:sy n="60" d="100"/>
        </p:scale>
        <p:origin x="902" y="30"/>
      </p:cViewPr>
      <p:guideLst/>
    </p:cSldViewPr>
  </p:slideViewPr>
  <p:notesTextViewPr>
    <p:cViewPr>
      <p:scale>
        <a:sx n="1" d="1"/>
        <a:sy n="1" d="1"/>
      </p:scale>
      <p:origin x="0" y="0"/>
    </p:cViewPr>
  </p:notesTextViewPr>
  <p:sorterViewPr>
    <p:cViewPr varScale="1">
      <p:scale>
        <a:sx n="100" d="100"/>
        <a:sy n="100" d="100"/>
      </p:scale>
      <p:origin x="0" y="-1662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t>2023/9/30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10</a:t>
            </a:fld>
            <a:endParaRPr lang="zh-CN" altLang="en-US"/>
          </a:p>
        </p:txBody>
      </p:sp>
    </p:spTree>
    <p:extLst>
      <p:ext uri="{BB962C8B-B14F-4D97-AF65-F5344CB8AC3E}">
        <p14:creationId xmlns:p14="http://schemas.microsoft.com/office/powerpoint/2010/main" val="2495407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11</a:t>
            </a:fld>
            <a:endParaRPr lang="zh-CN" altLang="en-US"/>
          </a:p>
        </p:txBody>
      </p:sp>
    </p:spTree>
    <p:extLst>
      <p:ext uri="{BB962C8B-B14F-4D97-AF65-F5344CB8AC3E}">
        <p14:creationId xmlns:p14="http://schemas.microsoft.com/office/powerpoint/2010/main" val="30384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12</a:t>
            </a:fld>
            <a:endParaRPr lang="zh-CN" altLang="en-US"/>
          </a:p>
        </p:txBody>
      </p:sp>
    </p:spTree>
    <p:extLst>
      <p:ext uri="{BB962C8B-B14F-4D97-AF65-F5344CB8AC3E}">
        <p14:creationId xmlns:p14="http://schemas.microsoft.com/office/powerpoint/2010/main" val="20243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13</a:t>
            </a:fld>
            <a:endParaRPr lang="zh-CN" altLang="en-US"/>
          </a:p>
        </p:txBody>
      </p:sp>
    </p:spTree>
    <p:extLst>
      <p:ext uri="{BB962C8B-B14F-4D97-AF65-F5344CB8AC3E}">
        <p14:creationId xmlns:p14="http://schemas.microsoft.com/office/powerpoint/2010/main" val="3555177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14</a:t>
            </a:fld>
            <a:endParaRPr lang="zh-CN" altLang="en-US"/>
          </a:p>
        </p:txBody>
      </p:sp>
    </p:spTree>
    <p:extLst>
      <p:ext uri="{BB962C8B-B14F-4D97-AF65-F5344CB8AC3E}">
        <p14:creationId xmlns:p14="http://schemas.microsoft.com/office/powerpoint/2010/main" val="4292759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16</a:t>
            </a:fld>
            <a:endParaRPr lang="zh-CN" altLang="en-US"/>
          </a:p>
        </p:txBody>
      </p:sp>
    </p:spTree>
    <p:extLst>
      <p:ext uri="{BB962C8B-B14F-4D97-AF65-F5344CB8AC3E}">
        <p14:creationId xmlns:p14="http://schemas.microsoft.com/office/powerpoint/2010/main" val="2904518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17</a:t>
            </a:fld>
            <a:endParaRPr lang="zh-CN" altLang="en-US"/>
          </a:p>
        </p:txBody>
      </p:sp>
    </p:spTree>
    <p:extLst>
      <p:ext uri="{BB962C8B-B14F-4D97-AF65-F5344CB8AC3E}">
        <p14:creationId xmlns:p14="http://schemas.microsoft.com/office/powerpoint/2010/main" val="774689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18</a:t>
            </a:fld>
            <a:endParaRPr lang="zh-CN" altLang="en-US"/>
          </a:p>
        </p:txBody>
      </p:sp>
    </p:spTree>
    <p:extLst>
      <p:ext uri="{BB962C8B-B14F-4D97-AF65-F5344CB8AC3E}">
        <p14:creationId xmlns:p14="http://schemas.microsoft.com/office/powerpoint/2010/main" val="3418873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19</a:t>
            </a:fld>
            <a:endParaRPr lang="zh-CN" altLang="en-US"/>
          </a:p>
        </p:txBody>
      </p:sp>
    </p:spTree>
    <p:extLst>
      <p:ext uri="{BB962C8B-B14F-4D97-AF65-F5344CB8AC3E}">
        <p14:creationId xmlns:p14="http://schemas.microsoft.com/office/powerpoint/2010/main" val="316990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20</a:t>
            </a:fld>
            <a:endParaRPr lang="zh-CN" altLang="en-US"/>
          </a:p>
        </p:txBody>
      </p:sp>
    </p:spTree>
    <p:extLst>
      <p:ext uri="{BB962C8B-B14F-4D97-AF65-F5344CB8AC3E}">
        <p14:creationId xmlns:p14="http://schemas.microsoft.com/office/powerpoint/2010/main" val="81662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21</a:t>
            </a:fld>
            <a:endParaRPr lang="zh-CN" altLang="en-US"/>
          </a:p>
        </p:txBody>
      </p:sp>
    </p:spTree>
    <p:extLst>
      <p:ext uri="{BB962C8B-B14F-4D97-AF65-F5344CB8AC3E}">
        <p14:creationId xmlns:p14="http://schemas.microsoft.com/office/powerpoint/2010/main" val="734368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22</a:t>
            </a:fld>
            <a:endParaRPr lang="zh-CN" altLang="en-US"/>
          </a:p>
        </p:txBody>
      </p:sp>
    </p:spTree>
    <p:extLst>
      <p:ext uri="{BB962C8B-B14F-4D97-AF65-F5344CB8AC3E}">
        <p14:creationId xmlns:p14="http://schemas.microsoft.com/office/powerpoint/2010/main" val="2084737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23</a:t>
            </a:fld>
            <a:endParaRPr lang="zh-CN" altLang="en-US"/>
          </a:p>
        </p:txBody>
      </p:sp>
    </p:spTree>
    <p:extLst>
      <p:ext uri="{BB962C8B-B14F-4D97-AF65-F5344CB8AC3E}">
        <p14:creationId xmlns:p14="http://schemas.microsoft.com/office/powerpoint/2010/main" val="2197353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24</a:t>
            </a:fld>
            <a:endParaRPr lang="zh-CN" altLang="en-US"/>
          </a:p>
        </p:txBody>
      </p:sp>
    </p:spTree>
    <p:extLst>
      <p:ext uri="{BB962C8B-B14F-4D97-AF65-F5344CB8AC3E}">
        <p14:creationId xmlns:p14="http://schemas.microsoft.com/office/powerpoint/2010/main" val="4007863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25</a:t>
            </a:fld>
            <a:endParaRPr lang="zh-CN" altLang="en-US"/>
          </a:p>
        </p:txBody>
      </p:sp>
    </p:spTree>
    <p:extLst>
      <p:ext uri="{BB962C8B-B14F-4D97-AF65-F5344CB8AC3E}">
        <p14:creationId xmlns:p14="http://schemas.microsoft.com/office/powerpoint/2010/main" val="3808013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26</a:t>
            </a:fld>
            <a:endParaRPr lang="zh-CN" altLang="en-US"/>
          </a:p>
        </p:txBody>
      </p:sp>
    </p:spTree>
    <p:extLst>
      <p:ext uri="{BB962C8B-B14F-4D97-AF65-F5344CB8AC3E}">
        <p14:creationId xmlns:p14="http://schemas.microsoft.com/office/powerpoint/2010/main" val="3130812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27</a:t>
            </a:fld>
            <a:endParaRPr lang="zh-CN" altLang="en-US"/>
          </a:p>
        </p:txBody>
      </p:sp>
    </p:spTree>
    <p:extLst>
      <p:ext uri="{BB962C8B-B14F-4D97-AF65-F5344CB8AC3E}">
        <p14:creationId xmlns:p14="http://schemas.microsoft.com/office/powerpoint/2010/main" val="1811582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28</a:t>
            </a:fld>
            <a:endParaRPr lang="zh-CN" altLang="en-US"/>
          </a:p>
        </p:txBody>
      </p:sp>
    </p:spTree>
    <p:extLst>
      <p:ext uri="{BB962C8B-B14F-4D97-AF65-F5344CB8AC3E}">
        <p14:creationId xmlns:p14="http://schemas.microsoft.com/office/powerpoint/2010/main" val="341160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29</a:t>
            </a:fld>
            <a:endParaRPr lang="zh-CN" altLang="en-US"/>
          </a:p>
        </p:txBody>
      </p:sp>
    </p:spTree>
    <p:extLst>
      <p:ext uri="{BB962C8B-B14F-4D97-AF65-F5344CB8AC3E}">
        <p14:creationId xmlns:p14="http://schemas.microsoft.com/office/powerpoint/2010/main" val="940863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30</a:t>
            </a:fld>
            <a:endParaRPr lang="zh-CN" altLang="en-US"/>
          </a:p>
        </p:txBody>
      </p:sp>
    </p:spTree>
    <p:extLst>
      <p:ext uri="{BB962C8B-B14F-4D97-AF65-F5344CB8AC3E}">
        <p14:creationId xmlns:p14="http://schemas.microsoft.com/office/powerpoint/2010/main" val="146359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31</a:t>
            </a:fld>
            <a:endParaRPr lang="zh-CN" altLang="en-US"/>
          </a:p>
        </p:txBody>
      </p:sp>
    </p:spTree>
    <p:extLst>
      <p:ext uri="{BB962C8B-B14F-4D97-AF65-F5344CB8AC3E}">
        <p14:creationId xmlns:p14="http://schemas.microsoft.com/office/powerpoint/2010/main" val="2892421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32</a:t>
            </a:fld>
            <a:endParaRPr lang="zh-CN" altLang="en-US"/>
          </a:p>
        </p:txBody>
      </p:sp>
    </p:spTree>
    <p:extLst>
      <p:ext uri="{BB962C8B-B14F-4D97-AF65-F5344CB8AC3E}">
        <p14:creationId xmlns:p14="http://schemas.microsoft.com/office/powerpoint/2010/main" val="716264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33</a:t>
            </a:fld>
            <a:endParaRPr lang="zh-CN" altLang="en-US"/>
          </a:p>
        </p:txBody>
      </p:sp>
    </p:spTree>
    <p:extLst>
      <p:ext uri="{BB962C8B-B14F-4D97-AF65-F5344CB8AC3E}">
        <p14:creationId xmlns:p14="http://schemas.microsoft.com/office/powerpoint/2010/main" val="1816637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34</a:t>
            </a:fld>
            <a:endParaRPr lang="zh-CN" altLang="en-US"/>
          </a:p>
        </p:txBody>
      </p:sp>
    </p:spTree>
    <p:extLst>
      <p:ext uri="{BB962C8B-B14F-4D97-AF65-F5344CB8AC3E}">
        <p14:creationId xmlns:p14="http://schemas.microsoft.com/office/powerpoint/2010/main" val="224182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35</a:t>
            </a:fld>
            <a:endParaRPr lang="zh-CN" altLang="en-US"/>
          </a:p>
        </p:txBody>
      </p:sp>
    </p:spTree>
    <p:extLst>
      <p:ext uri="{BB962C8B-B14F-4D97-AF65-F5344CB8AC3E}">
        <p14:creationId xmlns:p14="http://schemas.microsoft.com/office/powerpoint/2010/main" val="506174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36</a:t>
            </a:fld>
            <a:endParaRPr lang="zh-CN" altLang="en-US"/>
          </a:p>
        </p:txBody>
      </p:sp>
    </p:spTree>
    <p:extLst>
      <p:ext uri="{BB962C8B-B14F-4D97-AF65-F5344CB8AC3E}">
        <p14:creationId xmlns:p14="http://schemas.microsoft.com/office/powerpoint/2010/main" val="1597197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37</a:t>
            </a:fld>
            <a:endParaRPr lang="zh-CN" altLang="en-US"/>
          </a:p>
        </p:txBody>
      </p:sp>
    </p:spTree>
    <p:extLst>
      <p:ext uri="{BB962C8B-B14F-4D97-AF65-F5344CB8AC3E}">
        <p14:creationId xmlns:p14="http://schemas.microsoft.com/office/powerpoint/2010/main" val="2008928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38</a:t>
            </a:fld>
            <a:endParaRPr lang="zh-CN" altLang="en-US"/>
          </a:p>
        </p:txBody>
      </p:sp>
    </p:spTree>
    <p:extLst>
      <p:ext uri="{BB962C8B-B14F-4D97-AF65-F5344CB8AC3E}">
        <p14:creationId xmlns:p14="http://schemas.microsoft.com/office/powerpoint/2010/main" val="3837323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39</a:t>
            </a:fld>
            <a:endParaRPr lang="zh-CN" altLang="en-US"/>
          </a:p>
        </p:txBody>
      </p:sp>
    </p:spTree>
    <p:extLst>
      <p:ext uri="{BB962C8B-B14F-4D97-AF65-F5344CB8AC3E}">
        <p14:creationId xmlns:p14="http://schemas.microsoft.com/office/powerpoint/2010/main" val="224732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40</a:t>
            </a:fld>
            <a:endParaRPr lang="zh-CN" altLang="en-US"/>
          </a:p>
        </p:txBody>
      </p:sp>
    </p:spTree>
    <p:extLst>
      <p:ext uri="{BB962C8B-B14F-4D97-AF65-F5344CB8AC3E}">
        <p14:creationId xmlns:p14="http://schemas.microsoft.com/office/powerpoint/2010/main" val="438429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41</a:t>
            </a:fld>
            <a:endParaRPr lang="zh-CN" altLang="en-US"/>
          </a:p>
        </p:txBody>
      </p:sp>
    </p:spTree>
    <p:extLst>
      <p:ext uri="{BB962C8B-B14F-4D97-AF65-F5344CB8AC3E}">
        <p14:creationId xmlns:p14="http://schemas.microsoft.com/office/powerpoint/2010/main" val="2346360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42</a:t>
            </a:fld>
            <a:endParaRPr lang="zh-CN" altLang="en-US"/>
          </a:p>
        </p:txBody>
      </p:sp>
    </p:spTree>
    <p:extLst>
      <p:ext uri="{BB962C8B-B14F-4D97-AF65-F5344CB8AC3E}">
        <p14:creationId xmlns:p14="http://schemas.microsoft.com/office/powerpoint/2010/main" val="1979376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43</a:t>
            </a:fld>
            <a:endParaRPr lang="zh-CN" altLang="en-US"/>
          </a:p>
        </p:txBody>
      </p:sp>
    </p:spTree>
    <p:extLst>
      <p:ext uri="{BB962C8B-B14F-4D97-AF65-F5344CB8AC3E}">
        <p14:creationId xmlns:p14="http://schemas.microsoft.com/office/powerpoint/2010/main" val="173953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44</a:t>
            </a:fld>
            <a:endParaRPr lang="zh-CN" altLang="en-US"/>
          </a:p>
        </p:txBody>
      </p:sp>
    </p:spTree>
    <p:extLst>
      <p:ext uri="{BB962C8B-B14F-4D97-AF65-F5344CB8AC3E}">
        <p14:creationId xmlns:p14="http://schemas.microsoft.com/office/powerpoint/2010/main" val="1518336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45</a:t>
            </a:fld>
            <a:endParaRPr lang="zh-CN" altLang="en-US"/>
          </a:p>
        </p:txBody>
      </p:sp>
    </p:spTree>
    <p:extLst>
      <p:ext uri="{BB962C8B-B14F-4D97-AF65-F5344CB8AC3E}">
        <p14:creationId xmlns:p14="http://schemas.microsoft.com/office/powerpoint/2010/main" val="2632028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46</a:t>
            </a:fld>
            <a:endParaRPr lang="zh-CN" altLang="en-US"/>
          </a:p>
        </p:txBody>
      </p:sp>
    </p:spTree>
    <p:extLst>
      <p:ext uri="{BB962C8B-B14F-4D97-AF65-F5344CB8AC3E}">
        <p14:creationId xmlns:p14="http://schemas.microsoft.com/office/powerpoint/2010/main" val="3228679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47</a:t>
            </a:fld>
            <a:endParaRPr lang="zh-CN" altLang="en-US"/>
          </a:p>
        </p:txBody>
      </p:sp>
    </p:spTree>
    <p:extLst>
      <p:ext uri="{BB962C8B-B14F-4D97-AF65-F5344CB8AC3E}">
        <p14:creationId xmlns:p14="http://schemas.microsoft.com/office/powerpoint/2010/main" val="5290855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48</a:t>
            </a:fld>
            <a:endParaRPr lang="zh-CN" altLang="en-US"/>
          </a:p>
        </p:txBody>
      </p:sp>
    </p:spTree>
    <p:extLst>
      <p:ext uri="{BB962C8B-B14F-4D97-AF65-F5344CB8AC3E}">
        <p14:creationId xmlns:p14="http://schemas.microsoft.com/office/powerpoint/2010/main" val="2485124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49</a:t>
            </a:fld>
            <a:endParaRPr lang="zh-CN" altLang="en-US"/>
          </a:p>
        </p:txBody>
      </p:sp>
    </p:spTree>
    <p:extLst>
      <p:ext uri="{BB962C8B-B14F-4D97-AF65-F5344CB8AC3E}">
        <p14:creationId xmlns:p14="http://schemas.microsoft.com/office/powerpoint/2010/main" val="205084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50</a:t>
            </a:fld>
            <a:endParaRPr lang="zh-CN" altLang="en-US"/>
          </a:p>
        </p:txBody>
      </p:sp>
    </p:spTree>
    <p:extLst>
      <p:ext uri="{BB962C8B-B14F-4D97-AF65-F5344CB8AC3E}">
        <p14:creationId xmlns:p14="http://schemas.microsoft.com/office/powerpoint/2010/main" val="1143378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51</a:t>
            </a:fld>
            <a:endParaRPr lang="zh-CN" altLang="en-US"/>
          </a:p>
        </p:txBody>
      </p:sp>
    </p:spTree>
    <p:extLst>
      <p:ext uri="{BB962C8B-B14F-4D97-AF65-F5344CB8AC3E}">
        <p14:creationId xmlns:p14="http://schemas.microsoft.com/office/powerpoint/2010/main" val="76667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52</a:t>
            </a:fld>
            <a:endParaRPr lang="zh-CN" altLang="en-US"/>
          </a:p>
        </p:txBody>
      </p:sp>
    </p:spTree>
    <p:extLst>
      <p:ext uri="{BB962C8B-B14F-4D97-AF65-F5344CB8AC3E}">
        <p14:creationId xmlns:p14="http://schemas.microsoft.com/office/powerpoint/2010/main" val="481942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53</a:t>
            </a:fld>
            <a:endParaRPr lang="zh-CN" altLang="en-US"/>
          </a:p>
        </p:txBody>
      </p:sp>
    </p:spTree>
    <p:extLst>
      <p:ext uri="{BB962C8B-B14F-4D97-AF65-F5344CB8AC3E}">
        <p14:creationId xmlns:p14="http://schemas.microsoft.com/office/powerpoint/2010/main" val="1537396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54</a:t>
            </a:fld>
            <a:endParaRPr lang="zh-CN" altLang="en-US"/>
          </a:p>
        </p:txBody>
      </p:sp>
    </p:spTree>
    <p:extLst>
      <p:ext uri="{BB962C8B-B14F-4D97-AF65-F5344CB8AC3E}">
        <p14:creationId xmlns:p14="http://schemas.microsoft.com/office/powerpoint/2010/main" val="3502266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55</a:t>
            </a:fld>
            <a:endParaRPr lang="zh-CN" altLang="en-US"/>
          </a:p>
        </p:txBody>
      </p:sp>
    </p:spTree>
    <p:extLst>
      <p:ext uri="{BB962C8B-B14F-4D97-AF65-F5344CB8AC3E}">
        <p14:creationId xmlns:p14="http://schemas.microsoft.com/office/powerpoint/2010/main" val="890448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56</a:t>
            </a:fld>
            <a:endParaRPr lang="zh-CN" altLang="en-US"/>
          </a:p>
        </p:txBody>
      </p:sp>
    </p:spTree>
    <p:extLst>
      <p:ext uri="{BB962C8B-B14F-4D97-AF65-F5344CB8AC3E}">
        <p14:creationId xmlns:p14="http://schemas.microsoft.com/office/powerpoint/2010/main" val="27576167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57</a:t>
            </a:fld>
            <a:endParaRPr lang="zh-CN" altLang="en-US"/>
          </a:p>
        </p:txBody>
      </p:sp>
    </p:spTree>
    <p:extLst>
      <p:ext uri="{BB962C8B-B14F-4D97-AF65-F5344CB8AC3E}">
        <p14:creationId xmlns:p14="http://schemas.microsoft.com/office/powerpoint/2010/main" val="3276450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58</a:t>
            </a:fld>
            <a:endParaRPr lang="zh-CN" altLang="en-US"/>
          </a:p>
        </p:txBody>
      </p:sp>
    </p:spTree>
    <p:extLst>
      <p:ext uri="{BB962C8B-B14F-4D97-AF65-F5344CB8AC3E}">
        <p14:creationId xmlns:p14="http://schemas.microsoft.com/office/powerpoint/2010/main" val="12375715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a:t>
            </a:fld>
            <a:endParaRPr lang="zh-CN" altLang="en-US"/>
          </a:p>
        </p:txBody>
      </p:sp>
    </p:spTree>
    <p:extLst>
      <p:ext uri="{BB962C8B-B14F-4D97-AF65-F5344CB8AC3E}">
        <p14:creationId xmlns:p14="http://schemas.microsoft.com/office/powerpoint/2010/main" val="15660134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p>
        </p:txBody>
      </p:sp>
      <p:sp>
        <p:nvSpPr>
          <p:cNvPr id="4" name="灯片编号占位符 3"/>
          <p:cNvSpPr>
            <a:spLocks noGrp="1"/>
          </p:cNvSpPr>
          <p:nvPr>
            <p:ph type="sldNum" sz="quarter" idx="10"/>
          </p:nvPr>
        </p:nvSpPr>
        <p:spPr/>
        <p:txBody>
          <a:bodyPr/>
          <a:lstStyle/>
          <a:p>
            <a:fld id="{FC8AECDA-B852-4CA6-98F9-FDA299AD4FD3}" type="slidenum">
              <a:rPr lang="zh-CN" altLang="en-US" smtClean="0"/>
              <a:t>9</a:t>
            </a:fld>
            <a:endParaRPr lang="zh-CN" altLang="en-US"/>
          </a:p>
        </p:txBody>
      </p:sp>
    </p:spTree>
    <p:extLst>
      <p:ext uri="{BB962C8B-B14F-4D97-AF65-F5344CB8AC3E}">
        <p14:creationId xmlns:p14="http://schemas.microsoft.com/office/powerpoint/2010/main" val="280665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39.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4.jpeg"/><Relationship Id="rId4" Type="http://schemas.openxmlformats.org/officeDocument/2006/relationships/image" Target="../media/image73.jpe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逻辑等价</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：具有相同的真假结果，一般用</a:t>
                  </a:r>
                  <a14:m>
                    <m:oMath xmlns:m="http://schemas.openxmlformats.org/officeDocument/2006/math">
                      <m:r>
                        <a:rPr lang="en-US" altLang="zh-CN" sz="2000">
                          <a:solidFill>
                            <a:schemeClr val="tx1">
                              <a:lumMod val="95000"/>
                              <a:lumOff val="5000"/>
                            </a:schemeClr>
                          </a:solidFill>
                          <a:latin typeface="Cambria Math" panose="02040503050406030204" pitchFamily="18" charset="0"/>
                          <a:ea typeface="微软雅黑" panose="020B0503020204020204" pitchFamily="34" charset="-122"/>
                        </a:rPr>
                        <m:t>≡</m:t>
                      </m:r>
                    </m:oMath>
                  </a14:m>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来表示</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2850217" y="2853798"/>
                  <a:ext cx="3726001" cy="461665"/>
                </a:xfrm>
                <a:prstGeom prst="rect">
                  <a:avLst/>
                </a:prstGeom>
                <a:blipFill>
                  <a:blip r:embed="rId3"/>
                  <a:stretch>
                    <a:fillRect t="-10526" b="-28947"/>
                  </a:stretch>
                </a:blipFill>
              </p:spPr>
              <p:txBody>
                <a:bodyPr/>
                <a:lstStyle/>
                <a:p>
                  <a:r>
                    <a:rPr lang="zh-CN" altLang="en-US">
                      <a:noFill/>
                    </a:rPr>
                    <a:t> </a:t>
                  </a:r>
                </a:p>
              </p:txBody>
            </p:sp>
          </mc:Fallback>
        </mc:AlternateContent>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906949"/>
            <a:ext cx="3899491" cy="456136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8095" y="1906949"/>
                <a:ext cx="3825063" cy="5383333"/>
              </a:xfrm>
              <a:prstGeom prst="rect">
                <a:avLst/>
              </a:prstGeom>
            </p:spPr>
            <p:txBody>
              <a:bodyPr wrap="square">
                <a:spAutoFit/>
              </a:bodyPr>
              <a:lstStyle/>
              <a:p>
                <a:pPr marL="342900" indent="-342900">
                  <a:lnSpc>
                    <a:spcPct val="200000"/>
                  </a:lnSpc>
                  <a:buClr>
                    <a:schemeClr val="bg1"/>
                  </a:buClr>
                  <a:buSzPct val="80000"/>
                  <a:buFont typeface="Wingdings" panose="05000000000000000000" pitchFamily="2" charset="2"/>
                  <a:buChar char="u"/>
                </a:pP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给定命题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在所有情况下都具有相同的真假结果，那么</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在逻辑上等价</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，一般用</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来表示，即</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sz="1600" dirty="0">
                    <a:solidFill>
                      <a:schemeClr val="bg1"/>
                    </a:solidFill>
                    <a:latin typeface="Times New Roman" panose="02020603050405020304" pitchFamily="18" charset="0"/>
                    <a:ea typeface="楷体_GB2312"/>
                    <a:cs typeface="Times New Roman" panose="02020603050405020304" pitchFamily="18" charset="0"/>
                  </a:rPr>
                  <a:t>逻辑等价为命题进行形式转换带来了可能。基于命题转换，我们不再需要逐一列出 </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𝑝</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𝑞</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的真值表来判断两者是否在逻辑上等价，而是可直接根据已有逻辑等价公式来判断</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𝑝</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chemeClr val="bg1"/>
                        </a:solidFill>
                        <a:latin typeface="Cambria Math" panose="02040503050406030204" pitchFamily="18" charset="0"/>
                        <a:ea typeface="楷体_GB2312"/>
                        <a:cs typeface="Times New Roman" panose="02020603050405020304" pitchFamily="18" charset="0"/>
                      </a:rPr>
                      <m:t>𝑞</m:t>
                    </m:r>
                  </m:oMath>
                </a14:m>
                <a:r>
                  <a:rPr lang="zh-CN" altLang="zh-CN" sz="1600" dirty="0">
                    <a:solidFill>
                      <a:schemeClr val="bg1"/>
                    </a:solidFill>
                    <a:latin typeface="Times New Roman" panose="02020603050405020304" pitchFamily="18" charset="0"/>
                    <a:ea typeface="楷体_GB2312"/>
                    <a:cs typeface="Times New Roman" panose="02020603050405020304" pitchFamily="18" charset="0"/>
                  </a:rPr>
                  <a:t>在逻辑上是否等价。</a:t>
                </a: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906949"/>
                <a:ext cx="3825063" cy="5383333"/>
              </a:xfrm>
              <a:prstGeom prst="rect">
                <a:avLst/>
              </a:prstGeom>
              <a:blipFill>
                <a:blip r:embed="rId4"/>
                <a:stretch>
                  <a:fillRect l="-1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ext uri="{D42A27DB-BD31-4B8C-83A1-F6EECF244321}">
                    <p14:modId xmlns:p14="http://schemas.microsoft.com/office/powerpoint/2010/main" val="231324318"/>
                  </p:ext>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m:rPr>
                                  <m:sty m:val="p"/>
                                </m:rPr>
                                <a:rPr lang="en-US" sz="1500" kern="0">
                                  <a:effectLst/>
                                  <a:latin typeface="Cambria Math" panose="02040503050406030204" pitchFamily="18" charset="0"/>
                                </a:rPr>
                                <m:t>α</m:t>
                              </m:r>
                              <m:r>
                                <a:rPr lang="en-US" sz="1500" kern="0">
                                  <a:effectLst/>
                                  <a:latin typeface="Cambria Math" panose="02040503050406030204" pitchFamily="18" charset="0"/>
                                </a:rPr>
                                <m:t>∨</m:t>
                              </m:r>
                              <m:r>
                                <m:rPr>
                                  <m:sty m:val="p"/>
                                </m:rPr>
                                <a:rPr lang="en-US" sz="1500" kern="0">
                                  <a:effectLst/>
                                  <a:latin typeface="Cambria Math" panose="02040503050406030204" pitchFamily="18" charset="0"/>
                                </a:rPr>
                                <m:t>β</m:t>
                              </m:r>
                              <m:r>
                                <a:rPr lang="en-US" sz="1500" kern="0">
                                  <a:effectLst/>
                                  <a:latin typeface="Cambria Math" panose="02040503050406030204" pitchFamily="18" charset="0"/>
                                </a:rPr>
                                <m:t> </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蕴涵消除</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8095847"/>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的交换律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双向消除</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971866772"/>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2395828156"/>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的结合律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(De Morgan</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定律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44717129"/>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m:t>
                                  </m:r>
                                  <m:r>
                                    <a:rPr lang="en-US" sz="1500" kern="0">
                                      <a:effectLst/>
                                      <a:latin typeface="Cambria Math" panose="02040503050406030204" pitchFamily="18" charset="0"/>
                                    </a:rPr>
                                    <m:t>𝛼</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双重否定</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149375750"/>
                      </a:ext>
                    </a:extLst>
                  </a:tr>
                  <a:tr h="553463">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oMath>
                          </a14:m>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 (</a:t>
                          </a:r>
                          <a:r>
                            <a:rPr lang="zh-CN" sz="1500" kern="0">
                              <a:effectLst/>
                              <a:latin typeface="Times New Roman" panose="02020603050405020304" pitchFamily="18" charset="0"/>
                              <a:ea typeface="微软雅黑" panose="020B0503020204020204" pitchFamily="34" charset="-122"/>
                              <a:cs typeface="Times New Roman" panose="02020603050405020304" pitchFamily="18" charset="0"/>
                            </a:rPr>
                            <a:t>逆否命题</a:t>
                          </a:r>
                          <a:r>
                            <a:rPr lang="en-US" sz="1500" kern="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just">
                            <a:lnSpc>
                              <a:spcPct val="200000"/>
                            </a:lnSpc>
                            <a:spcBef>
                              <a:spcPts val="1000"/>
                            </a:spcBef>
                            <a:spcAft>
                              <a:spcPts val="300"/>
                            </a:spcAft>
                          </a:pPr>
                          <a14:m>
                            <m:oMath xmlns:m="http://schemas.openxmlformats.org/officeDocument/2006/math">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d>
                                <m:dPr>
                                  <m:ctrlPr>
                                    <a:rPr lang="zh-CN" sz="1500" i="1" kern="0">
                                      <a:effectLst/>
                                      <a:latin typeface="Cambria Math" panose="02040503050406030204" pitchFamily="18" charset="0"/>
                                    </a:rPr>
                                  </m:ctrlPr>
                                </m:dPr>
                                <m:e>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𝛾</m:t>
                                  </m:r>
                                </m:e>
                              </m:d>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𝛽</m:t>
                              </m:r>
                              <m:r>
                                <a:rPr lang="en-US" sz="1500" kern="0">
                                  <a:effectLst/>
                                  <a:latin typeface="Cambria Math" panose="02040503050406030204" pitchFamily="18" charset="0"/>
                                </a:rPr>
                                <m:t>)∧(</m:t>
                              </m:r>
                              <m:r>
                                <a:rPr lang="en-US" sz="1500" kern="0">
                                  <a:effectLst/>
                                  <a:latin typeface="Cambria Math" panose="02040503050406030204" pitchFamily="18" charset="0"/>
                                </a:rPr>
                                <m:t>𝛼</m:t>
                              </m:r>
                              <m:r>
                                <a:rPr lang="en-US" sz="1500" kern="0">
                                  <a:effectLst/>
                                  <a:latin typeface="Cambria Math" panose="02040503050406030204" pitchFamily="18" charset="0"/>
                                </a:rPr>
                                <m:t>∨</m:t>
                              </m:r>
                              <m:r>
                                <a:rPr lang="en-US" sz="1500" kern="0">
                                  <a:effectLst/>
                                  <a:latin typeface="Cambria Math" panose="02040503050406030204" pitchFamily="18" charset="0"/>
                                </a:rPr>
                                <m:t>𝛾</m:t>
                              </m:r>
                              <m:r>
                                <a:rPr lang="en-US" sz="1500" kern="0">
                                  <a:effectLst/>
                                  <a:latin typeface="Cambria Math" panose="02040503050406030204" pitchFamily="18" charset="0"/>
                                </a:rPr>
                                <m:t>)</m:t>
                              </m:r>
                            </m:oMath>
                          </a14:m>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对</a:t>
                          </a:r>
                          <a14:m>
                            <m:oMath xmlns:m="http://schemas.openxmlformats.org/officeDocument/2006/math">
                              <m:r>
                                <a:rPr lang="en-US" sz="1500" kern="0">
                                  <a:effectLst/>
                                  <a:latin typeface="Cambria Math" panose="02040503050406030204" pitchFamily="18" charset="0"/>
                                </a:rPr>
                                <m:t>∧</m:t>
                              </m:r>
                            </m:oMath>
                          </a14:m>
                          <a:r>
                            <a:rPr lang="zh-CN" sz="1500" kern="0" dirty="0">
                              <a:effectLst/>
                              <a:latin typeface="Times New Roman" panose="02020603050405020304" pitchFamily="18" charset="0"/>
                              <a:ea typeface="微软雅黑" panose="020B0503020204020204" pitchFamily="34" charset="-122"/>
                              <a:cs typeface="Times New Roman" panose="02020603050405020304" pitchFamily="18" charset="0"/>
                            </a:rPr>
                            <a:t>的分配律</a:t>
                          </a:r>
                          <a:r>
                            <a:rPr lang="en-US" sz="1500" kern="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5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165431041"/>
                      </a:ext>
                    </a:extLst>
                  </a:tr>
                </a:tbl>
              </a:graphicData>
            </a:graphic>
          </p:graphicFrame>
        </mc:Choice>
        <mc:Fallback xmlns="">
          <p:graphicFrame>
            <p:nvGraphicFramePr>
              <p:cNvPr id="9" name="表格 8">
                <a:extLst>
                  <a:ext uri="{FF2B5EF4-FFF2-40B4-BE49-F238E27FC236}">
                    <a16:creationId xmlns:a16="http://schemas.microsoft.com/office/drawing/2014/main" id="{58B90A18-EB8D-4EF7-92B6-1327D245D3FB}"/>
                  </a:ext>
                </a:extLst>
              </p:cNvPr>
              <p:cNvGraphicFramePr>
                <a:graphicFrameLocks noGrp="1"/>
              </p:cNvGraphicFramePr>
              <p:nvPr>
                <p:extLst>
                  <p:ext uri="{D42A27DB-BD31-4B8C-83A1-F6EECF244321}">
                    <p14:modId xmlns:p14="http://schemas.microsoft.com/office/powerpoint/2010/main" val="231324318"/>
                  </p:ext>
                </p:extLst>
              </p:nvPr>
            </p:nvGraphicFramePr>
            <p:xfrm>
              <a:off x="4210494" y="2325108"/>
              <a:ext cx="7724552" cy="3320778"/>
            </p:xfrm>
            <a:graphic>
              <a:graphicData uri="http://schemas.openxmlformats.org/drawingml/2006/table">
                <a:tbl>
                  <a:tblPr firstRow="1" bandRow="1">
                    <a:tableStyleId>{5C22544A-7EE6-4342-B048-85BDC9FD1C3A}</a:tableStyleId>
                  </a:tblPr>
                  <a:tblGrid>
                    <a:gridCol w="3442059">
                      <a:extLst>
                        <a:ext uri="{9D8B030D-6E8A-4147-A177-3AD203B41FA5}">
                          <a16:colId xmlns:a16="http://schemas.microsoft.com/office/drawing/2014/main" val="3604322212"/>
                        </a:ext>
                      </a:extLst>
                    </a:gridCol>
                    <a:gridCol w="4282493">
                      <a:extLst>
                        <a:ext uri="{9D8B030D-6E8A-4147-A177-3AD203B41FA5}">
                          <a16:colId xmlns:a16="http://schemas.microsoft.com/office/drawing/2014/main" val="2958094604"/>
                        </a:ext>
                      </a:extLst>
                    </a:gridCol>
                  </a:tblGrid>
                  <a:tr h="553463">
                    <a:tc>
                      <a:txBody>
                        <a:bodyPr/>
                        <a:lstStyle/>
                        <a:p>
                          <a:endParaRPr lang="zh-CN"/>
                        </a:p>
                      </a:txBody>
                      <a:tcPr marT="34290" marB="34290" anchor="ctr">
                        <a:blipFill>
                          <a:blip r:embed="rId5"/>
                          <a:stretch>
                            <a:fillRect l="-177" t="-1099" r="-125310" b="-504396"/>
                          </a:stretch>
                        </a:blipFill>
                      </a:tcPr>
                    </a:tc>
                    <a:tc>
                      <a:txBody>
                        <a:bodyPr/>
                        <a:lstStyle/>
                        <a:p>
                          <a:endParaRPr lang="zh-CN"/>
                        </a:p>
                      </a:txBody>
                      <a:tcPr marT="34290" marB="34290" anchor="ctr">
                        <a:blipFill>
                          <a:blip r:embed="rId5"/>
                          <a:stretch>
                            <a:fillRect l="-80512" t="-1099" r="-711" b="-504396"/>
                          </a:stretch>
                        </a:blipFill>
                      </a:tcPr>
                    </a:tc>
                    <a:extLst>
                      <a:ext uri="{0D108BD9-81ED-4DB2-BD59-A6C34878D82A}">
                        <a16:rowId xmlns:a16="http://schemas.microsoft.com/office/drawing/2014/main" val="238095847"/>
                      </a:ext>
                    </a:extLst>
                  </a:tr>
                  <a:tr h="553463">
                    <a:tc>
                      <a:txBody>
                        <a:bodyPr/>
                        <a:lstStyle/>
                        <a:p>
                          <a:endParaRPr lang="zh-CN"/>
                        </a:p>
                      </a:txBody>
                      <a:tcPr marT="34290" marB="34290" anchor="ctr">
                        <a:blipFill>
                          <a:blip r:embed="rId5"/>
                          <a:stretch>
                            <a:fillRect l="-177" t="-101099" r="-125310" b="-404396"/>
                          </a:stretch>
                        </a:blipFill>
                      </a:tcPr>
                    </a:tc>
                    <a:tc>
                      <a:txBody>
                        <a:bodyPr/>
                        <a:lstStyle/>
                        <a:p>
                          <a:endParaRPr lang="zh-CN"/>
                        </a:p>
                      </a:txBody>
                      <a:tcPr marT="34290" marB="34290" anchor="ctr">
                        <a:blipFill>
                          <a:blip r:embed="rId5"/>
                          <a:stretch>
                            <a:fillRect l="-80512" t="-101099" r="-711" b="-404396"/>
                          </a:stretch>
                        </a:blipFill>
                      </a:tcPr>
                    </a:tc>
                    <a:extLst>
                      <a:ext uri="{0D108BD9-81ED-4DB2-BD59-A6C34878D82A}">
                        <a16:rowId xmlns:a16="http://schemas.microsoft.com/office/drawing/2014/main" val="2971866772"/>
                      </a:ext>
                    </a:extLst>
                  </a:tr>
                  <a:tr h="553463">
                    <a:tc>
                      <a:txBody>
                        <a:bodyPr/>
                        <a:lstStyle/>
                        <a:p>
                          <a:endParaRPr lang="zh-CN"/>
                        </a:p>
                      </a:txBody>
                      <a:tcPr marT="34290" marB="34290" anchor="ctr">
                        <a:blipFill>
                          <a:blip r:embed="rId5"/>
                          <a:stretch>
                            <a:fillRect l="-177" t="-201099" r="-125310" b="-304396"/>
                          </a:stretch>
                        </a:blipFill>
                      </a:tcPr>
                    </a:tc>
                    <a:tc>
                      <a:txBody>
                        <a:bodyPr/>
                        <a:lstStyle/>
                        <a:p>
                          <a:endParaRPr lang="zh-CN"/>
                        </a:p>
                      </a:txBody>
                      <a:tcPr marT="34290" marB="34290" anchor="ctr">
                        <a:blipFill>
                          <a:blip r:embed="rId5"/>
                          <a:stretch>
                            <a:fillRect l="-80512" t="-201099" r="-711" b="-304396"/>
                          </a:stretch>
                        </a:blipFill>
                      </a:tcPr>
                    </a:tc>
                    <a:extLst>
                      <a:ext uri="{0D108BD9-81ED-4DB2-BD59-A6C34878D82A}">
                        <a16:rowId xmlns:a16="http://schemas.microsoft.com/office/drawing/2014/main" val="2395828156"/>
                      </a:ext>
                    </a:extLst>
                  </a:tr>
                  <a:tr h="553463">
                    <a:tc>
                      <a:txBody>
                        <a:bodyPr/>
                        <a:lstStyle/>
                        <a:p>
                          <a:endParaRPr lang="zh-CN"/>
                        </a:p>
                      </a:txBody>
                      <a:tcPr marT="34290" marB="34290" anchor="ctr">
                        <a:blipFill>
                          <a:blip r:embed="rId5"/>
                          <a:stretch>
                            <a:fillRect l="-177" t="-301099" r="-125310" b="-204396"/>
                          </a:stretch>
                        </a:blipFill>
                      </a:tcPr>
                    </a:tc>
                    <a:tc>
                      <a:txBody>
                        <a:bodyPr/>
                        <a:lstStyle/>
                        <a:p>
                          <a:endParaRPr lang="zh-CN"/>
                        </a:p>
                      </a:txBody>
                      <a:tcPr marT="34290" marB="34290" anchor="ctr">
                        <a:blipFill>
                          <a:blip r:embed="rId5"/>
                          <a:stretch>
                            <a:fillRect l="-80512" t="-301099" r="-711" b="-204396"/>
                          </a:stretch>
                        </a:blipFill>
                      </a:tcPr>
                    </a:tc>
                    <a:extLst>
                      <a:ext uri="{0D108BD9-81ED-4DB2-BD59-A6C34878D82A}">
                        <a16:rowId xmlns:a16="http://schemas.microsoft.com/office/drawing/2014/main" val="1344717129"/>
                      </a:ext>
                    </a:extLst>
                  </a:tr>
                  <a:tr h="553463">
                    <a:tc>
                      <a:txBody>
                        <a:bodyPr/>
                        <a:lstStyle/>
                        <a:p>
                          <a:endParaRPr lang="zh-CN"/>
                        </a:p>
                      </a:txBody>
                      <a:tcPr marT="34290" marB="34290" anchor="ctr">
                        <a:blipFill>
                          <a:blip r:embed="rId5"/>
                          <a:stretch>
                            <a:fillRect l="-177" t="-401099" r="-125310" b="-104396"/>
                          </a:stretch>
                        </a:blipFill>
                      </a:tcPr>
                    </a:tc>
                    <a:tc>
                      <a:txBody>
                        <a:bodyPr/>
                        <a:lstStyle/>
                        <a:p>
                          <a:endParaRPr lang="zh-CN"/>
                        </a:p>
                      </a:txBody>
                      <a:tcPr marT="34290" marB="34290" anchor="ctr">
                        <a:blipFill>
                          <a:blip r:embed="rId5"/>
                          <a:stretch>
                            <a:fillRect l="-80512" t="-401099" r="-711" b="-104396"/>
                          </a:stretch>
                        </a:blipFill>
                      </a:tcPr>
                    </a:tc>
                    <a:extLst>
                      <a:ext uri="{0D108BD9-81ED-4DB2-BD59-A6C34878D82A}">
                        <a16:rowId xmlns:a16="http://schemas.microsoft.com/office/drawing/2014/main" val="3149375750"/>
                      </a:ext>
                    </a:extLst>
                  </a:tr>
                  <a:tr h="553463">
                    <a:tc>
                      <a:txBody>
                        <a:bodyPr/>
                        <a:lstStyle/>
                        <a:p>
                          <a:endParaRPr lang="zh-CN"/>
                        </a:p>
                      </a:txBody>
                      <a:tcPr marT="34290" marB="34290" anchor="ctr">
                        <a:blipFill>
                          <a:blip r:embed="rId5"/>
                          <a:stretch>
                            <a:fillRect l="-177" t="-501099" r="-125310" b="-4396"/>
                          </a:stretch>
                        </a:blipFill>
                      </a:tcPr>
                    </a:tc>
                    <a:tc>
                      <a:txBody>
                        <a:bodyPr/>
                        <a:lstStyle/>
                        <a:p>
                          <a:endParaRPr lang="zh-CN"/>
                        </a:p>
                      </a:txBody>
                      <a:tcPr marT="34290" marB="34290" anchor="ctr">
                        <a:blipFill>
                          <a:blip r:embed="rId5"/>
                          <a:stretch>
                            <a:fillRect l="-80512" t="-501099" r="-711" b="-4396"/>
                          </a:stretch>
                        </a:blipFill>
                      </a:tcPr>
                    </a:tc>
                    <a:extLst>
                      <a:ext uri="{0D108BD9-81ED-4DB2-BD59-A6C34878D82A}">
                        <a16:rowId xmlns:a16="http://schemas.microsoft.com/office/drawing/2014/main" val="1165431041"/>
                      </a:ext>
                    </a:extLst>
                  </a:tr>
                </a:tbl>
              </a:graphicData>
            </a:graphic>
          </p:graphicFrame>
        </mc:Fallback>
      </mc:AlternateContent>
      <p:sp>
        <p:nvSpPr>
          <p:cNvPr id="12" name="Rectangle 1">
            <a:extLst>
              <a:ext uri="{FF2B5EF4-FFF2-40B4-BE49-F238E27FC236}">
                <a16:creationId xmlns:a16="http://schemas.microsoft.com/office/drawing/2014/main" id="{D3EB26C9-A387-4185-A41F-0B7F9DA11F4F}"/>
              </a:ext>
            </a:extLst>
          </p:cNvPr>
          <p:cNvSpPr>
            <a:spLocks noChangeArrowheads="1"/>
          </p:cNvSpPr>
          <p:nvPr/>
        </p:nvSpPr>
        <p:spPr bwMode="auto">
          <a:xfrm>
            <a:off x="838200" y="3030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矩形 12">
            <a:extLst>
              <a:ext uri="{FF2B5EF4-FFF2-40B4-BE49-F238E27FC236}">
                <a16:creationId xmlns:a16="http://schemas.microsoft.com/office/drawing/2014/main" id="{86E021EC-9749-4C0A-91F7-A5F36D64F94A}"/>
              </a:ext>
            </a:extLst>
          </p:cNvPr>
          <p:cNvSpPr/>
          <p:nvPr/>
        </p:nvSpPr>
        <p:spPr>
          <a:xfrm>
            <a:off x="6788405" y="5812896"/>
            <a:ext cx="2262158" cy="369332"/>
          </a:xfrm>
          <a:prstGeom prst="rect">
            <a:avLst/>
          </a:prstGeom>
        </p:spPr>
        <p:txBody>
          <a:bodyPr wrap="none">
            <a:spAutoFit/>
          </a:bodyPr>
          <a:lstStyle/>
          <a:p>
            <a:r>
              <a:rPr lang="zh-CN" altLang="zh-CN" b="1" kern="0" dirty="0">
                <a:latin typeface="Times New Roman" panose="02020603050405020304" pitchFamily="18" charset="0"/>
                <a:ea typeface="楷体_GB2312"/>
                <a:cs typeface="Times New Roman" panose="02020603050405020304" pitchFamily="18" charset="0"/>
              </a:rPr>
              <a:t>一些逻辑等价的例子</a:t>
            </a:r>
            <a:endParaRPr lang="zh-CN" altLang="en-US" dirty="0"/>
          </a:p>
        </p:txBody>
      </p:sp>
    </p:spTree>
    <p:extLst>
      <p:ext uri="{BB962C8B-B14F-4D97-AF65-F5344CB8AC3E}">
        <p14:creationId xmlns:p14="http://schemas.microsoft.com/office/powerpoint/2010/main" val="254231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8" name="矩形 7">
            <a:extLst>
              <a:ext uri="{FF2B5EF4-FFF2-40B4-BE49-F238E27FC236}">
                <a16:creationId xmlns:a16="http://schemas.microsoft.com/office/drawing/2014/main" id="{FB3C5D3D-CF37-434E-9C0E-CF10582CDC0F}"/>
              </a:ext>
            </a:extLst>
          </p:cNvPr>
          <p:cNvSpPr/>
          <p:nvPr/>
        </p:nvSpPr>
        <p:spPr>
          <a:xfrm>
            <a:off x="9227123" y="3429000"/>
            <a:ext cx="2262158" cy="369332"/>
          </a:xfrm>
          <a:prstGeom prst="rect">
            <a:avLst/>
          </a:prstGeom>
        </p:spPr>
        <p:txBody>
          <a:bodyPr wrap="none">
            <a:spAutoFit/>
          </a:bodyPr>
          <a:lstStyle/>
          <a:p>
            <a:pPr algn="ctr">
              <a:spcBef>
                <a:spcPts val="1000"/>
              </a:spcBef>
              <a:spcAft>
                <a:spcPts val="300"/>
              </a:spcAft>
            </a:pPr>
            <a:r>
              <a:rPr lang="zh-CN" altLang="zh-CN" b="1" kern="0" dirty="0">
                <a:latin typeface="Times New Roman" panose="02020603050405020304" pitchFamily="18" charset="0"/>
                <a:ea typeface="楷体_GB2312"/>
                <a:cs typeface="Times New Roman" panose="02020603050405020304" pitchFamily="18" charset="0"/>
              </a:rPr>
              <a:t>若干逻辑等价的解释</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8" name="右大括号 47">
            <a:extLst>
              <a:ext uri="{FF2B5EF4-FFF2-40B4-BE49-F238E27FC236}">
                <a16:creationId xmlns:a16="http://schemas.microsoft.com/office/drawing/2014/main" id="{BA4FD9D7-787B-4BE2-8FD7-060F17C208C6}"/>
              </a:ext>
            </a:extLst>
          </p:cNvPr>
          <p:cNvSpPr/>
          <p:nvPr/>
        </p:nvSpPr>
        <p:spPr>
          <a:xfrm>
            <a:off x="7616775" y="2355112"/>
            <a:ext cx="1350335" cy="24295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0E4A4079-97F6-4D77-B565-7F35F72FFBD9}"/>
              </a:ext>
            </a:extLst>
          </p:cNvPr>
          <p:cNvPicPr>
            <a:picLocks noChangeAspect="1"/>
          </p:cNvPicPr>
          <p:nvPr/>
        </p:nvPicPr>
        <p:blipFill>
          <a:blip r:embed="rId3"/>
          <a:stretch>
            <a:fillRect/>
          </a:stretch>
        </p:blipFill>
        <p:spPr>
          <a:xfrm>
            <a:off x="1989339" y="1401430"/>
            <a:ext cx="5367423" cy="4138131"/>
          </a:xfrm>
          <a:prstGeom prst="rect">
            <a:avLst/>
          </a:prstGeom>
        </p:spPr>
      </p:pic>
    </p:spTree>
    <p:extLst>
      <p:ext uri="{BB962C8B-B14F-4D97-AF65-F5344CB8AC3E}">
        <p14:creationId xmlns:p14="http://schemas.microsoft.com/office/powerpoint/2010/main" val="318587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20909" y="1010906"/>
            <a:ext cx="7538508" cy="495226"/>
            <a:chOff x="2778842" y="2822561"/>
            <a:chExt cx="4078899" cy="495226"/>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778842" y="2822561"/>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命题逻辑推理的手段和方法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78095" y="1768727"/>
            <a:ext cx="6844711" cy="416845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8095" y="1657084"/>
                <a:ext cx="7089258" cy="4129144"/>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假言推理</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(Modus Ponens)</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与消解</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(And-Elimination)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与导入</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(And-Introduction)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 </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e>
                      <m:sub>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𝑛</m:t>
                        </m:r>
                      </m:sub>
                    </m:sSub>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双重否定</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(Double-Negation Elimination)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单项消解或单项归结</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(Unit Resolution)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oMath>
                </a14:m>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消解或归结</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(Resolution)</a:t>
                </a: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𝛽</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𝛼</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𝛾</m:t>
                    </m:r>
                  </m:oMath>
                </a14:m>
                <a:endPar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8095" y="1657084"/>
                <a:ext cx="7089258" cy="4129144"/>
              </a:xfrm>
              <a:prstGeom prst="rect">
                <a:avLst/>
              </a:prstGeom>
              <a:blipFill>
                <a:blip r:embed="rId3"/>
                <a:stretch>
                  <a:fillRect l="-258" b="-2068"/>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583229" y="6048824"/>
            <a:ext cx="2262158"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命题逻辑推理的手段</a:t>
            </a:r>
            <a:endParaRPr lang="zh-CN"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5B68FE3-530A-4B0D-BE27-D4B7E5695CE2}"/>
                  </a:ext>
                </a:extLst>
              </p:cNvPr>
              <p:cNvSpPr/>
              <p:nvPr/>
            </p:nvSpPr>
            <p:spPr>
              <a:xfrm>
                <a:off x="7141472" y="3034778"/>
                <a:ext cx="4795283" cy="1884618"/>
              </a:xfrm>
              <a:prstGeom prst="rect">
                <a:avLst/>
              </a:prstGeom>
            </p:spPr>
            <p:txBody>
              <a:bodyPr wrap="square">
                <a:spAutoFit/>
              </a:bodyPr>
              <a:lstStyle/>
              <a:p>
                <a:pPr algn="just">
                  <a:lnSpc>
                    <a:spcPct val="150000"/>
                  </a:lnSpc>
                </a:pP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逻辑推理是根据某种特定策略，从前提出发推出结论的过程。用符号</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来表示推理过程，</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的左侧表示推理的前提，</a:t>
                </a:r>
                <a14:m>
                  <m:oMath xmlns:m="http://schemas.openxmlformats.org/officeDocument/2006/math">
                    <m:r>
                      <a:rPr lang="en-US" altLang="zh-CN" sz="20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的右侧表示推理的结论。</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6" name="矩形 5">
                <a:extLst>
                  <a:ext uri="{FF2B5EF4-FFF2-40B4-BE49-F238E27FC236}">
                    <a16:creationId xmlns:a16="http://schemas.microsoft.com/office/drawing/2014/main" id="{05B68FE3-530A-4B0D-BE27-D4B7E5695CE2}"/>
                  </a:ext>
                </a:extLst>
              </p:cNvPr>
              <p:cNvSpPr>
                <a:spLocks noRot="1" noChangeAspect="1" noMove="1" noResize="1" noEditPoints="1" noAdjustHandles="1" noChangeArrowheads="1" noChangeShapeType="1" noTextEdit="1"/>
              </p:cNvSpPr>
              <p:nvPr/>
            </p:nvSpPr>
            <p:spPr>
              <a:xfrm>
                <a:off x="7141472" y="3034778"/>
                <a:ext cx="4795283" cy="1884618"/>
              </a:xfrm>
              <a:prstGeom prst="rect">
                <a:avLst/>
              </a:prstGeom>
              <a:blipFill>
                <a:blip r:embed="rId4"/>
                <a:stretch>
                  <a:fillRect l="-1399" r="-1399" b="-4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600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148316" y="2383554"/>
            <a:ext cx="2804337" cy="307972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760541" y="2670684"/>
                <a:ext cx="1758836" cy="2056910"/>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smtClean="0">
                        <a:solidFill>
                          <a:schemeClr val="bg1"/>
                        </a:solidFill>
                        <a:latin typeface="Cambria Math" panose="02040503050406030204" pitchFamily="18" charset="0"/>
                      </a:rPr>
                      <m:t>𝛼</m:t>
                    </m:r>
                    <m:r>
                      <a:rPr lang="en-US" altLang="zh-CN" i="1" smtClean="0">
                        <a:solidFill>
                          <a:schemeClr val="bg1"/>
                        </a:solidFill>
                        <a:latin typeface="Cambria Math" panose="02040503050406030204" pitchFamily="18" charset="0"/>
                      </a:rPr>
                      <m:t>∨</m:t>
                    </m:r>
                    <m:r>
                      <a:rPr lang="en-US" altLang="zh-CN" i="1" smtClean="0">
                        <a:solidFill>
                          <a:schemeClr val="bg1"/>
                        </a:solidFill>
                        <a:latin typeface="Cambria Math" panose="02040503050406030204" pitchFamily="18" charset="0"/>
                      </a:rPr>
                      <m:t>𝛽</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𝛼</m:t>
                    </m:r>
                    <m:r>
                      <a:rPr lang="en-US" altLang="zh-CN" b="1"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𝛽</m:t>
                    </m:r>
                    <m:r>
                      <a:rPr lang="en-US" altLang="zh-CN" b="1"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zh-CN" altLang="zh-CN" dirty="0">
                  <a:solidFill>
                    <a:schemeClr val="bg1"/>
                  </a:solidFill>
                  <a:effectLst/>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760541" y="2670684"/>
                <a:ext cx="1758836" cy="2056910"/>
              </a:xfrm>
              <a:prstGeom prst="rect">
                <a:avLst/>
              </a:prstGeom>
              <a:blipFill>
                <a:blip r:embed="rId3"/>
                <a:stretch>
                  <a:fillRect l="-694" b="-147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006491" y="5565738"/>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已知条件</a:t>
            </a:r>
            <a:endParaRPr lang="zh-CN" altLang="en-US" dirty="0"/>
          </a:p>
        </p:txBody>
      </p:sp>
      <p:sp>
        <p:nvSpPr>
          <p:cNvPr id="7" name="箭头: 右 6">
            <a:extLst>
              <a:ext uri="{FF2B5EF4-FFF2-40B4-BE49-F238E27FC236}">
                <a16:creationId xmlns:a16="http://schemas.microsoft.com/office/drawing/2014/main" id="{45967AA0-2587-4130-AB74-8AC5C18EC6D9}"/>
              </a:ext>
            </a:extLst>
          </p:cNvPr>
          <p:cNvSpPr/>
          <p:nvPr/>
        </p:nvSpPr>
        <p:spPr>
          <a:xfrm>
            <a:off x="4075760" y="3429000"/>
            <a:ext cx="3162040"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217AB48-6332-4B24-B6E3-A2D910D4ABBC}"/>
                  </a:ext>
                </a:extLst>
              </p:cNvPr>
              <p:cNvSpPr/>
              <p:nvPr/>
            </p:nvSpPr>
            <p:spPr>
              <a:xfrm>
                <a:off x="4155278" y="3059668"/>
                <a:ext cx="2851871"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应用归结法证明命题</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𝛾</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成立</a:t>
                </a:r>
                <a:endParaRPr lang="zh-CN" altLang="en-US" dirty="0">
                  <a:latin typeface="微软雅黑" panose="020B0503020204020204" pitchFamily="34" charset="-122"/>
                  <a:ea typeface="微软雅黑" panose="020B0503020204020204" pitchFamily="34" charset="-122"/>
                </a:endParaRPr>
              </a:p>
            </p:txBody>
          </p:sp>
        </mc:Choice>
        <mc:Fallback xmlns="">
          <p:sp>
            <p:nvSpPr>
              <p:cNvPr id="8" name="矩形 7">
                <a:extLst>
                  <a:ext uri="{FF2B5EF4-FFF2-40B4-BE49-F238E27FC236}">
                    <a16:creationId xmlns:a16="http://schemas.microsoft.com/office/drawing/2014/main" id="{3217AB48-6332-4B24-B6E3-A2D910D4ABBC}"/>
                  </a:ext>
                </a:extLst>
              </p:cNvPr>
              <p:cNvSpPr>
                <a:spLocks noRot="1" noChangeAspect="1" noMove="1" noResize="1" noEditPoints="1" noAdjustHandles="1" noChangeArrowheads="1" noChangeShapeType="1" noTextEdit="1"/>
              </p:cNvSpPr>
              <p:nvPr/>
            </p:nvSpPr>
            <p:spPr>
              <a:xfrm>
                <a:off x="4155278" y="3059668"/>
                <a:ext cx="2851871" cy="369332"/>
              </a:xfrm>
              <a:prstGeom prst="rect">
                <a:avLst/>
              </a:prstGeom>
              <a:blipFill>
                <a:blip r:embed="rId4"/>
                <a:stretch>
                  <a:fillRect l="-1927" t="-9836" r="-149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360907" y="1621710"/>
                <a:ext cx="4620369" cy="4313360"/>
              </a:xfrm>
              <a:prstGeom prst="rect">
                <a:avLst/>
              </a:prstGeom>
            </p:spPr>
            <p:txBody>
              <a:bodyPr wrap="square">
                <a:spAutoFit/>
              </a:bodyPr>
              <a:lstStyle/>
              <a:p>
                <a:pPr marL="342900" lvl="0" indent="-342900">
                  <a:lnSpc>
                    <a:spcPct val="200000"/>
                  </a:lnSpc>
                  <a:buFont typeface="+mj-lt"/>
                  <a:buAutoNum type="arabicParenBoth"/>
                </a:pPr>
                <a14:m>
                  <m:oMath xmlns:m="http://schemas.openxmlformats.org/officeDocument/2006/math">
                    <m:r>
                      <m:rPr>
                        <m:sty m:val="p"/>
                      </m:rPr>
                      <a:rPr lang="en-US" altLang="zh-CN" sz="2000" i="0" kern="0">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latin typeface="Cambria Math" panose="02040503050406030204" pitchFamily="18" charset="0"/>
                        <a:ea typeface="楷体" panose="02010609060101010101" pitchFamily="49" charset="-122"/>
                        <a:cs typeface="Times New Roman" panose="02020603050405020304" pitchFamily="18" charset="0"/>
                      </a:rPr>
                      <m:t>β</m:t>
                    </m:r>
                  </m:oMath>
                </a14:m>
                <a:r>
                  <a:rPr lang="en-US" altLang="zh-CN" sz="2000" kern="0" dirty="0">
                    <a:effectLst/>
                    <a:latin typeface="Times New Roman" panose="02020603050405020304" pitchFamily="18" charset="0"/>
                    <a:ea typeface="楷体" panose="02010609060101010101" pitchFamily="49" charset="-122"/>
                  </a:rPr>
                  <a:t> (</a:t>
                </a:r>
                <a:r>
                  <a:rPr lang="zh-CN" altLang="zh-CN" sz="2000" kern="0" dirty="0">
                    <a:effectLst/>
                    <a:latin typeface="Times New Roman" panose="02020603050405020304" pitchFamily="18" charset="0"/>
                    <a:ea typeface="楷体_GB2312"/>
                    <a:cs typeface="Times New Roman" panose="02020603050405020304" pitchFamily="18" charset="0"/>
                  </a:rPr>
                  <a:t>已知</a:t>
                </a:r>
                <a:r>
                  <a:rPr lang="en-US" altLang="zh-CN" sz="2000" kern="0" dirty="0">
                    <a:effectLst/>
                    <a:latin typeface="Times New Roman" panose="02020603050405020304" pitchFamily="18" charset="0"/>
                    <a:ea typeface="楷体_GB231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(b</a:t>
                </a:r>
                <a:r>
                  <a:rPr lang="zh-CN" altLang="zh-CN" sz="2000" kern="0" dirty="0">
                    <a:effectLst/>
                    <a:latin typeface="Times New Roman" panose="02020603050405020304" pitchFamily="18" charset="0"/>
                    <a:ea typeface="楷体_GB2312"/>
                    <a:cs typeface="Times New Roman" panose="02020603050405020304" pitchFamily="18" charset="0"/>
                  </a:rPr>
                  <a:t>进行蕴涵消除</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(c</a:t>
                </a:r>
                <a:r>
                  <a:rPr lang="zh-CN" altLang="zh-CN" sz="2000" kern="0" dirty="0">
                    <a:effectLst/>
                    <a:latin typeface="Times New Roman" panose="02020603050405020304" pitchFamily="18" charset="0"/>
                    <a:ea typeface="楷体_GB2312"/>
                    <a:cs typeface="Times New Roman" panose="02020603050405020304" pitchFamily="18" charset="0"/>
                  </a:rPr>
                  <a:t>进行蕴涵消除</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2000" kern="0" dirty="0">
                    <a:effectLst/>
                    <a:latin typeface="Times New Roman" panose="02020603050405020304" pitchFamily="18" charset="0"/>
                    <a:ea typeface="楷体" panose="02010609060101010101" pitchFamily="49" charset="-122"/>
                  </a:rPr>
                  <a:t> (</a:t>
                </a:r>
                <a:r>
                  <a:rPr lang="zh-CN" altLang="zh-CN" sz="2000" kern="0" dirty="0">
                    <a:effectLst/>
                    <a:latin typeface="Times New Roman" panose="02020603050405020304" pitchFamily="18" charset="0"/>
                    <a:ea typeface="楷体_GB2312"/>
                    <a:cs typeface="Times New Roman" panose="02020603050405020304" pitchFamily="18" charset="0"/>
                  </a:rPr>
                  <a:t>由</a:t>
                </a:r>
                <a:r>
                  <a:rPr lang="en-US" altLang="zh-CN" sz="2000" kern="0" dirty="0">
                    <a:effectLst/>
                    <a:latin typeface="Times New Roman" panose="02020603050405020304" pitchFamily="18" charset="0"/>
                    <a:ea typeface="楷体_GB2312"/>
                  </a:rPr>
                  <a:t>2</a:t>
                </a:r>
                <a:r>
                  <a:rPr lang="zh-CN" altLang="zh-CN" sz="2000" kern="0" dirty="0">
                    <a:effectLst/>
                    <a:latin typeface="Times New Roman" panose="02020603050405020304" pitchFamily="18" charset="0"/>
                    <a:ea typeface="楷体_GB2312"/>
                    <a:cs typeface="Times New Roman" panose="02020603050405020304" pitchFamily="18" charset="0"/>
                  </a:rPr>
                  <a:t>和</a:t>
                </a:r>
                <a:r>
                  <a:rPr lang="en-US" altLang="zh-CN" sz="2000" kern="0" dirty="0">
                    <a:effectLst/>
                    <a:latin typeface="Times New Roman" panose="02020603050405020304" pitchFamily="18" charset="0"/>
                    <a:ea typeface="楷体_GB2312"/>
                  </a:rPr>
                  <a:t>3</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(4</a:t>
                </a:r>
                <a:r>
                  <a:rPr lang="zh-CN" altLang="zh-CN" sz="2000" kern="0" dirty="0">
                    <a:effectLst/>
                    <a:latin typeface="Times New Roman" panose="02020603050405020304" pitchFamily="18" charset="0"/>
                    <a:ea typeface="楷体_GB2312"/>
                    <a:cs typeface="Times New Roman" panose="02020603050405020304" pitchFamily="18" charset="0"/>
                  </a:rPr>
                  <a:t>使用分配律</a:t>
                </a:r>
                <a:r>
                  <a:rPr lang="en-US" altLang="zh-CN" sz="2000" kern="0" dirty="0">
                    <a:effectLst/>
                    <a:latin typeface="Times New Roman" panose="02020603050405020304" pitchFamily="18" charset="0"/>
                    <a:ea typeface="楷体_GB231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α</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β</m:t>
                    </m:r>
                    <m: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(5</a:t>
                </a:r>
                <a:r>
                  <a:rPr lang="zh-CN" altLang="zh-CN" sz="2000" kern="0" dirty="0">
                    <a:effectLst/>
                    <a:latin typeface="Times New Roman" panose="02020603050405020304" pitchFamily="18" charset="0"/>
                    <a:ea typeface="楷体_GB2312"/>
                    <a:cs typeface="Times New Roman" panose="02020603050405020304" pitchFamily="18" charset="0"/>
                  </a:rPr>
                  <a:t>使用</a:t>
                </a:r>
                <a:r>
                  <a:rPr lang="en-US" altLang="zh-CN" sz="2000" kern="0" dirty="0">
                    <a:effectLst/>
                    <a:latin typeface="Times New Roman" panose="02020603050405020304" pitchFamily="18" charset="0"/>
                    <a:ea typeface="楷体" panose="02010609060101010101" pitchFamily="49" charset="-122"/>
                  </a:rPr>
                  <a:t>De Morgan</a:t>
                </a:r>
                <a:r>
                  <a:rPr lang="zh-CN" altLang="zh-CN" sz="2000" kern="0" dirty="0">
                    <a:effectLst/>
                    <a:latin typeface="Times New Roman" panose="02020603050405020304" pitchFamily="18" charset="0"/>
                    <a:ea typeface="楷体_GB2312"/>
                    <a:cs typeface="Times New Roman" panose="02020603050405020304" pitchFamily="18" charset="0"/>
                  </a:rPr>
                  <a:t>定律</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a:p>
                <a:pPr marL="342900" lvl="0" indent="-342900">
                  <a:lnSpc>
                    <a:spcPct val="200000"/>
                  </a:lnSpc>
                  <a:buFont typeface="+mj-lt"/>
                  <a:buAutoNum type="arabicParenBoth"/>
                </a:pPr>
                <a14:m>
                  <m:oMath xmlns:m="http://schemas.openxmlformats.org/officeDocument/2006/math">
                    <m:r>
                      <m:rPr>
                        <m:sty m:val="p"/>
                      </m:rPr>
                      <a:rPr lang="en-US" altLang="zh-CN" sz="2000" i="0" kern="0">
                        <a:effectLst/>
                        <a:latin typeface="Cambria Math" panose="02040503050406030204" pitchFamily="18" charset="0"/>
                        <a:ea typeface="楷体" panose="02010609060101010101" pitchFamily="49" charset="-122"/>
                        <a:cs typeface="Times New Roman" panose="02020603050405020304" pitchFamily="18" charset="0"/>
                      </a:rPr>
                      <m:t>γ</m:t>
                    </m:r>
                  </m:oMath>
                </a14:m>
                <a:r>
                  <a:rPr lang="en-US" altLang="zh-CN" sz="2000" kern="0" dirty="0">
                    <a:effectLst/>
                    <a:latin typeface="Times New Roman" panose="02020603050405020304" pitchFamily="18" charset="0"/>
                    <a:ea typeface="楷体" panose="02010609060101010101" pitchFamily="49" charset="-122"/>
                  </a:rPr>
                  <a:t> (1</a:t>
                </a:r>
                <a:r>
                  <a:rPr lang="zh-CN" altLang="zh-CN" sz="2000" kern="0" dirty="0">
                    <a:effectLst/>
                    <a:latin typeface="Times New Roman" panose="02020603050405020304" pitchFamily="18" charset="0"/>
                    <a:ea typeface="楷体_GB2312"/>
                    <a:cs typeface="Times New Roman" panose="02020603050405020304" pitchFamily="18" charset="0"/>
                  </a:rPr>
                  <a:t>和</a:t>
                </a:r>
                <a:r>
                  <a:rPr lang="en-US" altLang="zh-CN" sz="2000" kern="0" dirty="0">
                    <a:effectLst/>
                    <a:latin typeface="Times New Roman" panose="02020603050405020304" pitchFamily="18" charset="0"/>
                    <a:ea typeface="楷体" panose="02010609060101010101" pitchFamily="49" charset="-122"/>
                  </a:rPr>
                  <a:t>6</a:t>
                </a:r>
                <a:r>
                  <a:rPr lang="zh-CN" altLang="zh-CN" sz="2000" kern="0" dirty="0">
                    <a:effectLst/>
                    <a:latin typeface="Times New Roman" panose="02020603050405020304" pitchFamily="18" charset="0"/>
                    <a:ea typeface="楷体_GB2312"/>
                    <a:cs typeface="Times New Roman" panose="02020603050405020304" pitchFamily="18" charset="0"/>
                  </a:rPr>
                  <a:t>进行归结</a:t>
                </a:r>
                <a:r>
                  <a:rPr lang="en-US" altLang="zh-CN" sz="2000" kern="0" dirty="0">
                    <a:effectLst/>
                    <a:latin typeface="Times New Roman" panose="02020603050405020304" pitchFamily="18" charset="0"/>
                    <a:ea typeface="楷体" panose="02010609060101010101" pitchFamily="49" charset="-122"/>
                  </a:rPr>
                  <a:t>)</a:t>
                </a:r>
                <a:endParaRPr lang="zh-CN" altLang="zh-CN" sz="2000" dirty="0">
                  <a:effectLst/>
                </a:endParaRP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360907" y="1621710"/>
                <a:ext cx="4620369" cy="4313360"/>
              </a:xfrm>
              <a:prstGeom prst="rect">
                <a:avLst/>
              </a:prstGeom>
              <a:blipFill>
                <a:blip r:embed="rId5"/>
                <a:stretch>
                  <a:fillRect l="-1319" b="-141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578742" y="5935070"/>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推导过程</a:t>
            </a:r>
            <a:endParaRPr lang="zh-CN" altLang="en-US" dirty="0"/>
          </a:p>
        </p:txBody>
      </p:sp>
    </p:spTree>
    <p:extLst>
      <p:ext uri="{BB962C8B-B14F-4D97-AF65-F5344CB8AC3E}">
        <p14:creationId xmlns:p14="http://schemas.microsoft.com/office/powerpoint/2010/main" val="186147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逻辑推理：例子</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1472609" y="2158408"/>
            <a:ext cx="2110564" cy="329609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1824336" y="1957419"/>
                <a:ext cx="1758836" cy="3426066"/>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smtClean="0">
                        <a:solidFill>
                          <a:schemeClr val="bg1"/>
                        </a:solidFill>
                        <a:latin typeface="Cambria Math" panose="02040503050406030204" pitchFamily="18" charset="0"/>
                      </a:rPr>
                      <m:t>𝛼</m:t>
                    </m:r>
                    <m:r>
                      <a:rPr lang="en-US" altLang="zh-CN" i="1" smtClean="0">
                        <a:solidFill>
                          <a:schemeClr val="bg1"/>
                        </a:solidFill>
                        <a:latin typeface="Cambria Math" panose="02040503050406030204" pitchFamily="18" charset="0"/>
                      </a:rPr>
                      <m:t>∨</m:t>
                    </m:r>
                    <m:r>
                      <a:rPr lang="en-US" altLang="zh-CN" i="1" smtClean="0">
                        <a:solidFill>
                          <a:schemeClr val="bg1"/>
                        </a:solidFill>
                        <a:latin typeface="Cambria Math" panose="02040503050406030204" pitchFamily="18" charset="0"/>
                      </a:rPr>
                      <m:t>𝛾</m:t>
                    </m:r>
                  </m:oMath>
                </a14:m>
                <a:endParaRPr lang="en-US" altLang="zh-CN"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𝛽</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𝛾</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𝛽</m:t>
                    </m:r>
                  </m:oMath>
                </a14:m>
                <a:endParaRPr lang="en-US" altLang="zh-CN" i="1" dirty="0">
                  <a:solidFill>
                    <a:schemeClr val="bg1"/>
                  </a:solidFill>
                </a:endParaRPr>
              </a:p>
              <a:p>
                <a:pPr marL="342900" indent="-342900">
                  <a:lnSpc>
                    <a:spcPct val="250000"/>
                  </a:lnSpc>
                  <a:buClr>
                    <a:schemeClr val="bg1"/>
                  </a:buClr>
                  <a:buSzPct val="80000"/>
                  <a:buFont typeface="Wingdings" panose="05000000000000000000" pitchFamily="2" charset="2"/>
                  <a:buChar char="u"/>
                </a:pPr>
                <a14:m>
                  <m:oMath xmlns:m="http://schemas.openxmlformats.org/officeDocument/2006/math">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𝛼</m:t>
                    </m:r>
                    <m:r>
                      <a:rPr lang="en-US" altLang="zh-CN" i="1">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𝛾</m:t>
                    </m:r>
                  </m:oMath>
                </a14:m>
                <a:endParaRPr lang="zh-CN" altLang="zh-CN" dirty="0">
                  <a:solidFill>
                    <a:schemeClr val="bg1"/>
                  </a:solidFill>
                  <a:effectLst/>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1824336" y="1957419"/>
                <a:ext cx="1758836" cy="3426066"/>
              </a:xfrm>
              <a:prstGeom prst="rect">
                <a:avLst/>
              </a:prstGeom>
              <a:blipFill>
                <a:blip r:embed="rId3"/>
                <a:stretch>
                  <a:fillRect l="-692" b="-5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1894849" y="5665136"/>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已知条件</a:t>
            </a:r>
            <a:endParaRPr lang="zh-CN" altLang="en-US" dirty="0"/>
          </a:p>
        </p:txBody>
      </p:sp>
      <p:sp>
        <p:nvSpPr>
          <p:cNvPr id="7" name="箭头: 右 6">
            <a:extLst>
              <a:ext uri="{FF2B5EF4-FFF2-40B4-BE49-F238E27FC236}">
                <a16:creationId xmlns:a16="http://schemas.microsoft.com/office/drawing/2014/main" id="{45967AA0-2587-4130-AB74-8AC5C18EC6D9}"/>
              </a:ext>
            </a:extLst>
          </p:cNvPr>
          <p:cNvSpPr/>
          <p:nvPr/>
        </p:nvSpPr>
        <p:spPr>
          <a:xfrm>
            <a:off x="4029740" y="3429000"/>
            <a:ext cx="2791046" cy="574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217AB48-6332-4B24-B6E3-A2D910D4ABBC}"/>
              </a:ext>
            </a:extLst>
          </p:cNvPr>
          <p:cNvSpPr/>
          <p:nvPr/>
        </p:nvSpPr>
        <p:spPr>
          <a:xfrm>
            <a:off x="4117529" y="2881009"/>
            <a:ext cx="2262158" cy="646331"/>
          </a:xfrm>
          <a:prstGeom prst="rect">
            <a:avLst/>
          </a:prstGeom>
        </p:spPr>
        <p:txBody>
          <a:bodyPr wrap="none">
            <a:spAutoFit/>
          </a:bodyPr>
          <a:lstStyle/>
          <a:p>
            <a:pPr algn="ctr"/>
            <a:r>
              <a:rPr lang="zh-CN" altLang="zh-CN" dirty="0">
                <a:latin typeface="微软雅黑" panose="020B0503020204020204" pitchFamily="34" charset="-122"/>
                <a:ea typeface="微软雅黑" panose="020B0503020204020204" pitchFamily="34" charset="-122"/>
              </a:rPr>
              <a:t>应用归结法证明</a:t>
            </a:r>
            <a:endParaRPr lang="en-US" altLang="zh-CN" dirty="0">
              <a:latin typeface="微软雅黑" panose="020B0503020204020204" pitchFamily="34" charset="-122"/>
              <a:ea typeface="微软雅黑" panose="020B0503020204020204" pitchFamily="34" charset="-122"/>
            </a:endParaRPr>
          </a:p>
          <a:p>
            <a:pPr algn="ctr"/>
            <a:r>
              <a:rPr lang="zh-CN" altLang="zh-CN" dirty="0">
                <a:latin typeface="微软雅黑" panose="020B0503020204020204" pitchFamily="34" charset="-122"/>
                <a:ea typeface="微软雅黑" panose="020B0503020204020204" pitchFamily="34" charset="-122"/>
              </a:rPr>
              <a:t>命题集是不可满足的</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9B116B3-571D-4D7F-92CE-DC90E652318E}"/>
                  </a:ext>
                </a:extLst>
              </p:cNvPr>
              <p:cNvSpPr/>
              <p:nvPr/>
            </p:nvSpPr>
            <p:spPr>
              <a:xfrm>
                <a:off x="7228929" y="1707353"/>
                <a:ext cx="4620369" cy="4198201"/>
              </a:xfrm>
              <a:prstGeom prst="rect">
                <a:avLst/>
              </a:prstGeom>
            </p:spPr>
            <p:txBody>
              <a:bodyPr wrap="square">
                <a:spAutoFit/>
              </a:bodyPr>
              <a:lstStyle/>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β</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γ</m:t>
                    </m:r>
                    <m:r>
                      <a:rPr lang="en-US" altLang="zh-CN" i="0">
                        <a:latin typeface="Cambria Math" panose="02040503050406030204" pitchFamily="18" charset="0"/>
                      </a:rPr>
                      <m:t>∨</m:t>
                    </m:r>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β</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r>
                      <a:rPr lang="en-US" altLang="zh-CN" i="0">
                        <a:latin typeface="Cambria Math" panose="02040503050406030204" pitchFamily="18" charset="0"/>
                      </a:rPr>
                      <m:t>∨¬</m:t>
                    </m:r>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(1</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β</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(4</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m:rPr>
                        <m:sty m:val="p"/>
                      </m:rPr>
                      <a:rPr lang="en-US" altLang="zh-CN" i="0">
                        <a:latin typeface="Cambria Math" panose="02040503050406030204" pitchFamily="18" charset="0"/>
                      </a:rPr>
                      <m:t>γ</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0">
                        <a:latin typeface="Cambria Math" panose="02040503050406030204" pitchFamily="18" charset="0"/>
                      </a:rPr>
                      <m:t>¬</m:t>
                    </m:r>
                    <m:r>
                      <m:rPr>
                        <m:sty m:val="p"/>
                      </m:rPr>
                      <a:rPr lang="en-US" altLang="zh-CN" i="0">
                        <a:latin typeface="Cambria Math" panose="02040503050406030204" pitchFamily="18" charset="0"/>
                      </a:rPr>
                      <m:t>α</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(5</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进行归结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9</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矛盾，因此原命题集是不可满足的</a:t>
                </a:r>
                <a:endParaRPr lang="zh-CN" altLang="zh-CN"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9B116B3-571D-4D7F-92CE-DC90E652318E}"/>
                  </a:ext>
                </a:extLst>
              </p:cNvPr>
              <p:cNvSpPr>
                <a:spLocks noRot="1" noChangeAspect="1" noMove="1" noResize="1" noEditPoints="1" noAdjustHandles="1" noChangeArrowheads="1" noChangeShapeType="1" noTextEdit="1"/>
              </p:cNvSpPr>
              <p:nvPr/>
            </p:nvSpPr>
            <p:spPr>
              <a:xfrm>
                <a:off x="7228929" y="1707353"/>
                <a:ext cx="4620369" cy="4198201"/>
              </a:xfrm>
              <a:prstGeom prst="rect">
                <a:avLst/>
              </a:prstGeom>
              <a:blipFill>
                <a:blip r:embed="rId4"/>
                <a:stretch>
                  <a:fillRect l="-1451" b="-1742"/>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E3B491B-C740-4B2F-8160-362864EA08C4}"/>
              </a:ext>
            </a:extLst>
          </p:cNvPr>
          <p:cNvSpPr/>
          <p:nvPr/>
        </p:nvSpPr>
        <p:spPr>
          <a:xfrm>
            <a:off x="8350445" y="5952043"/>
            <a:ext cx="1107996"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证明过程</a:t>
            </a:r>
            <a:endParaRPr lang="zh-CN" altLang="en-US" dirty="0"/>
          </a:p>
        </p:txBody>
      </p:sp>
    </p:spTree>
    <p:extLst>
      <p:ext uri="{BB962C8B-B14F-4D97-AF65-F5344CB8AC3E}">
        <p14:creationId xmlns:p14="http://schemas.microsoft.com/office/powerpoint/2010/main" val="310434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751116" y="604904"/>
            <a:ext cx="10913053" cy="2017675"/>
          </a:xfrm>
          <a:prstGeom prst="roundRect">
            <a:avLst>
              <a:gd name="adj" fmla="val 0"/>
            </a:avLst>
          </a:prstGeom>
          <a:solidFill>
            <a:srgbClr val="014D53">
              <a:alpha val="39000"/>
            </a:srgbClr>
          </a:solidFill>
          <a:ln>
            <a:noFill/>
          </a:ln>
          <a:effectLst>
            <a:outerShdw blurRad="3810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圆角 6"/>
              <p:cNvSpPr/>
              <p:nvPr/>
            </p:nvSpPr>
            <p:spPr>
              <a:xfrm>
                <a:off x="1216184" y="3588487"/>
                <a:ext cx="3648212" cy="155235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r>
                      <a:rPr lang="en-US" altLang="zh-CN" i="1" smtClean="0">
                        <a:solidFill>
                          <a:schemeClr val="bg1"/>
                        </a:solidFill>
                        <a:latin typeface="Cambria Math" panose="02040503050406030204" pitchFamily="18" charset="0"/>
                      </a:rPr>
                      <m:t>𝛼</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：所有的人都是要死的</a:t>
                </a:r>
              </a:p>
              <a:p>
                <a:pPr algn="ctr">
                  <a:lnSpc>
                    <a:spcPct val="150000"/>
                  </a:lnSpc>
                </a:pPr>
                <a14:m>
                  <m:oMath xmlns:m="http://schemas.openxmlformats.org/officeDocument/2006/math">
                    <m:r>
                      <a:rPr lang="en-US" altLang="zh-CN" i="1">
                        <a:solidFill>
                          <a:schemeClr val="bg1"/>
                        </a:solidFill>
                        <a:latin typeface="Cambria Math" panose="02040503050406030204" pitchFamily="18" charset="0"/>
                      </a:rPr>
                      <m:t>𝛽</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：苏格拉底是人</a:t>
                </a:r>
              </a:p>
              <a:p>
                <a:pPr algn="ctr">
                  <a:lnSpc>
                    <a:spcPct val="150000"/>
                  </a:lnSpc>
                </a:pPr>
                <a14:m>
                  <m:oMath xmlns:m="http://schemas.openxmlformats.org/officeDocument/2006/math">
                    <m:r>
                      <a:rPr lang="en-US" altLang="zh-CN" i="1">
                        <a:solidFill>
                          <a:schemeClr val="bg1"/>
                        </a:solidFill>
                        <a:latin typeface="Cambria Math" panose="02040503050406030204" pitchFamily="18" charset="0"/>
                      </a:rPr>
                      <m:t>𝛾</m:t>
                    </m:r>
                  </m:oMath>
                </a14:m>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：所以苏格拉底是要死的</a:t>
                </a:r>
              </a:p>
            </p:txBody>
          </p:sp>
        </mc:Choice>
        <mc:Fallback xmlns="">
          <p:sp>
            <p:nvSpPr>
              <p:cNvPr id="11" name="矩形: 圆角 6"/>
              <p:cNvSpPr>
                <a:spLocks noRot="1" noChangeAspect="1" noMove="1" noResize="1" noEditPoints="1" noAdjustHandles="1" noChangeArrowheads="1" noChangeShapeType="1" noTextEdit="1"/>
              </p:cNvSpPr>
              <p:nvPr/>
            </p:nvSpPr>
            <p:spPr>
              <a:xfrm>
                <a:off x="1216184" y="3588487"/>
                <a:ext cx="3648212" cy="1552355"/>
              </a:xfrm>
              <a:prstGeom prst="roundRect">
                <a:avLst>
                  <a:gd name="adj" fmla="val 0"/>
                </a:avLst>
              </a:prstGeom>
              <a:blipFill>
                <a:blip r:embed="rId3"/>
                <a:stretch>
                  <a:fillRect/>
                </a:stretch>
              </a:blipFill>
              <a:ln>
                <a:noFill/>
              </a:ln>
              <a:effectLst/>
            </p:spPr>
            <p:txBody>
              <a:bodyPr/>
              <a:lstStyle/>
              <a:p>
                <a:r>
                  <a:rPr lang="zh-CN" altLang="en-US">
                    <a:noFill/>
                  </a:rPr>
                  <a:t> </a:t>
                </a:r>
              </a:p>
            </p:txBody>
          </p:sp>
        </mc:Fallback>
      </mc:AlternateContent>
      <p:sp>
        <p:nvSpPr>
          <p:cNvPr id="2" name="矩形 1"/>
          <p:cNvSpPr/>
          <p:nvPr/>
        </p:nvSpPr>
        <p:spPr>
          <a:xfrm>
            <a:off x="732976" y="582277"/>
            <a:ext cx="10707908" cy="1751570"/>
          </a:xfrm>
          <a:prstGeom prst="rect">
            <a:avLst/>
          </a:prstGeom>
        </p:spPr>
        <p:txBody>
          <a:bodyPr wrap="square">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为什么要从命题逻辑到谓词逻辑</a:t>
            </a:r>
            <a:endParaRPr lang="en-US" altLang="zh-CN" sz="2000" dirty="0">
              <a:latin typeface="微软雅黑" panose="020B0503020204020204" pitchFamily="34" charset="-122"/>
              <a:ea typeface="微软雅黑" panose="020B0503020204020204" pitchFamily="34" charset="-122"/>
            </a:endParaRPr>
          </a:p>
          <a:p>
            <a:pPr algn="ctr">
              <a:lnSpc>
                <a:spcPct val="150000"/>
              </a:lnSpc>
            </a:pP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命题逻辑中，原子命题是最基本的单位。由原子命题出发，通过使用命题联结词，构成复合命题。命题逻辑只能把复合命题分解为简单命题（即原子命题），无法对原子命题所包含的丰富语义（如个体、部分或全体等）进行刻画。因此，命题逻辑无法表达局部与整体、一般与个别的关系</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矩形 21">
            <a:extLst>
              <a:ext uri="{FF2B5EF4-FFF2-40B4-BE49-F238E27FC236}">
                <a16:creationId xmlns:a16="http://schemas.microsoft.com/office/drawing/2014/main" id="{508AD2A8-5428-428C-8A6A-49248E68F6C0}"/>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3" name="矩形 2">
            <a:extLst>
              <a:ext uri="{FF2B5EF4-FFF2-40B4-BE49-F238E27FC236}">
                <a16:creationId xmlns:a16="http://schemas.microsoft.com/office/drawing/2014/main" id="{C0BE4FC0-9D4B-49F5-A88C-382F623F0A92}"/>
              </a:ext>
            </a:extLst>
          </p:cNvPr>
          <p:cNvSpPr/>
          <p:nvPr/>
        </p:nvSpPr>
        <p:spPr>
          <a:xfrm>
            <a:off x="2016618" y="5365529"/>
            <a:ext cx="1800493"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89EC8B3A-982A-4DEF-BA02-C43A20939E2A}"/>
              </a:ext>
            </a:extLst>
          </p:cNvPr>
          <p:cNvSpPr/>
          <p:nvPr/>
        </p:nvSpPr>
        <p:spPr>
          <a:xfrm>
            <a:off x="6592160" y="5550195"/>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无法用命题逻辑来表示</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苏格拉底三段论</a:t>
            </a:r>
            <a:endParaRPr lang="zh-CN" altLang="en-US"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3E30BE4-A6DD-410B-BBAE-3DCE73AB85ED}"/>
                  </a:ext>
                </a:extLst>
              </p:cNvPr>
              <p:cNvSpPr/>
              <p:nvPr/>
            </p:nvSpPr>
            <p:spPr>
              <a:xfrm>
                <a:off x="5366424" y="3068949"/>
                <a:ext cx="6560287" cy="2332946"/>
              </a:xfrm>
              <a:prstGeom prst="rect">
                <a:avLst/>
              </a:prstGeom>
              <a:ln>
                <a:solidFill>
                  <a:schemeClr val="accent1">
                    <a:shade val="50000"/>
                  </a:schemeClr>
                </a:solidFill>
                <a:prstDash val="sysDash"/>
              </a:ln>
            </p:spPr>
            <p:txBody>
              <a:bodyPr wrap="square">
                <a:spAutoFit/>
              </a:bodyPr>
              <a:lstStyle/>
              <a:p>
                <a:pPr indent="266700" algn="just">
                  <a:lnSpc>
                    <a:spcPts val="2200"/>
                  </a:lnSpc>
                  <a:spcAft>
                    <a:spcPts val="0"/>
                  </a:spcAft>
                </a:pP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虽然苏格拉底</a:t>
                </a:r>
                <a:r>
                  <a:rPr lang="zh-CN" altLang="en-US" dirty="0">
                    <a:solidFill>
                      <a:srgbClr val="000000"/>
                    </a:solidFill>
                    <a:latin typeface="Times New Roman" panose="02020603050405020304" pitchFamily="18" charset="0"/>
                    <a:ea typeface="楷体_GB2312"/>
                    <a:cs typeface="Times New Roman" panose="02020603050405020304" pitchFamily="18" charset="0"/>
                  </a:rPr>
                  <a:t>三段论</a:t>
                </a:r>
                <a:r>
                  <a:rPr lang="zh-CN" altLang="zh-CN" dirty="0">
                    <a:solidFill>
                      <a:srgbClr val="000000"/>
                    </a:solidFill>
                    <a:latin typeface="Times New Roman" panose="02020603050405020304" pitchFamily="18" charset="0"/>
                    <a:ea typeface="楷体_GB2312"/>
                    <a:cs typeface="Times New Roman" panose="02020603050405020304" pitchFamily="18" charset="0"/>
                  </a:rPr>
                  <a:t>是正确的，但无法通过命题逻辑来进行推理判断（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𝛼</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𝛽</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𝛾</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的原因是上述的原子命题蕴涵了个体（苏格拉底）、群体（所有的人）和关系（都是要死的）等内在丰富语义，命题逻辑无法表现这种内在丰富语义。因此，需要引入更加强大的逻辑表示方法，分离其主语（个体或群体）和谓语（关系），这就是谓词逻辑。</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A3E30BE4-A6DD-410B-BBAE-3DCE73AB85ED}"/>
                  </a:ext>
                </a:extLst>
              </p:cNvPr>
              <p:cNvSpPr>
                <a:spLocks noRot="1" noChangeAspect="1" noMove="1" noResize="1" noEditPoints="1" noAdjustHandles="1" noChangeArrowheads="1" noChangeShapeType="1" noTextEdit="1"/>
              </p:cNvSpPr>
              <p:nvPr/>
            </p:nvSpPr>
            <p:spPr>
              <a:xfrm>
                <a:off x="5366424" y="3068949"/>
                <a:ext cx="6560287" cy="2332946"/>
              </a:xfrm>
              <a:prstGeom prst="rect">
                <a:avLst/>
              </a:prstGeom>
              <a:blipFill>
                <a:blip r:embed="rId4"/>
                <a:stretch>
                  <a:fillRect l="-649" r="-4174"/>
                </a:stretch>
              </a:blipFill>
              <a:ln>
                <a:solidFill>
                  <a:schemeClr val="accent1">
                    <a:shade val="50000"/>
                  </a:schemeClr>
                </a:solidFill>
                <a:prstDash val="sysDash"/>
              </a:ln>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谓词逻辑</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刻画主体（个体和群体）之间逻辑关系的方法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8" name="矩形 7">
            <a:extLst>
              <a:ext uri="{FF2B5EF4-FFF2-40B4-BE49-F238E27FC236}">
                <a16:creationId xmlns:a16="http://schemas.microsoft.com/office/drawing/2014/main" id="{BCF1BBCC-0E11-4FEE-80C1-5C59A188F0D0}"/>
              </a:ext>
            </a:extLst>
          </p:cNvPr>
          <p:cNvSpPr/>
          <p:nvPr/>
        </p:nvSpPr>
        <p:spPr>
          <a:xfrm>
            <a:off x="1057941" y="1750101"/>
            <a:ext cx="9230832" cy="640816"/>
          </a:xfrm>
          <a:prstGeom prst="rect">
            <a:avLst/>
          </a:prstGeom>
        </p:spPr>
        <p:txBody>
          <a:bodyPr wrap="square">
            <a:spAutoFit/>
          </a:bodyPr>
          <a:lstStyle/>
          <a:p>
            <a:pPr indent="266700" algn="ctr">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在谓词逻辑中，将原子命题进一步细化，分解出个体、谓词和量词，来表达个体与总体的内在联系和数量关系，这就是谓词逻辑的研究内容。</a:t>
            </a:r>
          </a:p>
        </p:txBody>
      </p:sp>
      <p:sp>
        <p:nvSpPr>
          <p:cNvPr id="10" name="矩形: 圆角 6">
            <a:extLst>
              <a:ext uri="{FF2B5EF4-FFF2-40B4-BE49-F238E27FC236}">
                <a16:creationId xmlns:a16="http://schemas.microsoft.com/office/drawing/2014/main" id="{9AD4C5F3-5354-4A38-80CB-FCFD482969E7}"/>
              </a:ext>
            </a:extLst>
          </p:cNvPr>
          <p:cNvSpPr/>
          <p:nvPr/>
        </p:nvSpPr>
        <p:spPr>
          <a:xfrm>
            <a:off x="1610834" y="27324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8F1DBAB-1A40-4B79-9BD2-F204657EA225}"/>
              </a:ext>
            </a:extLst>
          </p:cNvPr>
          <p:cNvSpPr/>
          <p:nvPr/>
        </p:nvSpPr>
        <p:spPr>
          <a:xfrm>
            <a:off x="1711843" y="2070509"/>
            <a:ext cx="9851064" cy="2051652"/>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个体：个体是指所研究领域中可以独立存在的具体或抽象的概念。</a:t>
            </a: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谓词：谓词是用来刻画个体属性或者描述个体之间关系存在性的元素，其值为真或为假</a:t>
            </a:r>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418B65-8F0D-4B5A-B4CA-54B9807F5768}"/>
                  </a:ext>
                </a:extLst>
              </p:cNvPr>
              <p:cNvSpPr/>
              <p:nvPr/>
            </p:nvSpPr>
            <p:spPr>
              <a:xfrm>
                <a:off x="852473" y="4530402"/>
                <a:ext cx="11201305" cy="170521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包含一个参数的谓词称为一元谓词，表示一元关系，通常用于刻画个体是否包含特定的属性，如</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𝑃</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e>
                    </m:d>
                    <m:r>
                      <a:rPr lang="en-US" altLang="zh-CN" i="1">
                        <a:latin typeface="Cambria Math" panose="02040503050406030204" pitchFamily="18" charset="0"/>
                        <a:ea typeface="等线" panose="02010600030101010101" pitchFamily="2" charset="-122"/>
                        <a:cs typeface="Times New Roman" panose="02020603050405020304" pitchFamily="18" charset="0"/>
                      </a:rPr>
                      <m:t> </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是质数，表示某个数是否是质数；包含多个参数的谓词称为多元谓词，用于表示个体之间的多元关系，通常用于描述个体之间是否存在特定的关联，如</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𝐹𝑎𝑡h𝑒𝑟</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ea typeface="等线" panose="02010600030101010101" pitchFamily="2" charset="-122"/>
                            <a:cs typeface="Times New Roman" panose="02020603050405020304" pitchFamily="18" charset="0"/>
                          </a:rPr>
                          <m:t>𝑥</m:t>
                        </m:r>
                        <m:r>
                          <a:rPr lang="en-US" altLang="zh-CN" i="1">
                            <a:latin typeface="Cambria Math" panose="02040503050406030204" pitchFamily="18" charset="0"/>
                            <a:ea typeface="等线" panose="02010600030101010101" pitchFamily="2" charset="-122"/>
                            <a:cs typeface="Times New Roman" panose="02020603050405020304" pitchFamily="18" charset="0"/>
                          </a:rPr>
                          <m:t>,  </m:t>
                        </m:r>
                        <m:r>
                          <a:rPr lang="en-US" altLang="zh-CN" i="1">
                            <a:latin typeface="Cambria Math" panose="02040503050406030204" pitchFamily="18" charset="0"/>
                            <a:ea typeface="等线" panose="02010600030101010101" pitchFamily="2" charset="-122"/>
                            <a:cs typeface="Times New Roman" panose="02020603050405020304" pitchFamily="18" charset="0"/>
                          </a:rPr>
                          <m:t>𝑦</m:t>
                        </m:r>
                      </m:e>
                    </m:d>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a:t>
                </a:r>
                <a14:m>
                  <m:oMath xmlns:m="http://schemas.openxmlformats.org/officeDocument/2006/math">
                    <m:r>
                      <a:rPr lang="zh-CN" altLang="zh-CN" i="1">
                        <a:latin typeface="Cambria Math" panose="02040503050406030204" pitchFamily="18" charset="0"/>
                        <a:ea typeface="Cambria Math" panose="02040503050406030204" pitchFamily="18" charset="0"/>
                        <a:cs typeface="Times New Roman" panose="02020603050405020304" pitchFamily="18" charset="0"/>
                      </a:rPr>
                      <m:t> </m:t>
                    </m:r>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a:t>
                </a:r>
                <a14:m>
                  <m:oMath xmlns:m="http://schemas.openxmlformats.org/officeDocument/2006/math">
                    <m:r>
                      <a:rPr lang="en-US" altLang="zh-CN"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的父亲。</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函数是从定义域到值域的映射；谓词是从定义域到</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𝑇𝑟𝑢𝑒</m:t>
                    </m:r>
                    <m:r>
                      <a:rPr lang="en-US" altLang="zh-CN" i="1">
                        <a:latin typeface="Cambria Math" panose="02040503050406030204" pitchFamily="18" charset="0"/>
                      </a:rPr>
                      <m:t>,  </m:t>
                    </m:r>
                    <m:r>
                      <a:rPr lang="en-US" altLang="zh-CN" i="1">
                        <a:latin typeface="Cambria Math" panose="02040503050406030204" pitchFamily="18" charset="0"/>
                      </a:rPr>
                      <m:t>𝐹𝑎𝑙𝑠𝑒</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的映射。</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852473" y="4530402"/>
                <a:ext cx="11201305" cy="1705210"/>
              </a:xfrm>
              <a:prstGeom prst="rect">
                <a:avLst/>
              </a:prstGeom>
              <a:blipFill>
                <a:blip r:embed="rId3"/>
                <a:stretch>
                  <a:fillRect l="-381" r="-381" b="-46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584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从自然语言描述到谓词描述</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6" name="矩形 5">
            <a:extLst>
              <a:ext uri="{FF2B5EF4-FFF2-40B4-BE49-F238E27FC236}">
                <a16:creationId xmlns:a16="http://schemas.microsoft.com/office/drawing/2014/main" id="{298DDD25-87D0-4A6F-B83A-07A69F1FEF39}"/>
              </a:ext>
            </a:extLst>
          </p:cNvPr>
          <p:cNvSpPr/>
          <p:nvPr/>
        </p:nvSpPr>
        <p:spPr>
          <a:xfrm>
            <a:off x="798673" y="2743409"/>
            <a:ext cx="2948763" cy="2051459"/>
          </a:xfrm>
          <a:prstGeom prst="rect">
            <a:avLst/>
          </a:prstGeom>
        </p:spPr>
        <p:txBody>
          <a:bodyPr wrap="square">
            <a:spAutoFit/>
          </a:bodyPr>
          <a:lstStyle/>
          <a:p>
            <a:pPr marL="342900" lvl="0" indent="-342900">
              <a:lnSpc>
                <a:spcPct val="250000"/>
              </a:lnSpc>
              <a:buFont typeface="+mj-ea"/>
              <a:buAutoNum type="circleNumDbPlain"/>
            </a:pP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Richard</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是国王</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250000"/>
              </a:lnSpc>
              <a:buFont typeface="+mj-ea"/>
              <a:buAutoNum type="circleNumDbPlain"/>
            </a:pP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Lucy</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Lily</a:t>
            </a: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是姐妹</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250000"/>
              </a:lnSpc>
              <a:buFont typeface="+mj-ea"/>
              <a:buAutoNum type="circleNumDbPlain"/>
            </a:pPr>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北京是中国的首都</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3DBB06E-88B5-4306-93DF-E23F197A2DA2}"/>
                  </a:ext>
                </a:extLst>
              </p:cNvPr>
              <p:cNvSpPr/>
              <p:nvPr/>
            </p:nvSpPr>
            <p:spPr>
              <a:xfrm>
                <a:off x="3939363" y="2743409"/>
                <a:ext cx="7628861" cy="2536207"/>
              </a:xfrm>
              <a:prstGeom prst="rect">
                <a:avLst/>
              </a:prstGeom>
            </p:spPr>
            <p:txBody>
              <a:bodyPr wrap="square">
                <a:spAutoFit/>
              </a:bodyPr>
              <a:lstStyle/>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King</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(Richard)</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r>
                  <a:rPr lang="en-US" altLang="zh-CN" dirty="0">
                    <a:solidFill>
                      <a:srgbClr val="000000"/>
                    </a:solidFill>
                    <a:latin typeface="Times New Roman" panose="02020603050405020304" pitchFamily="18" charset="0"/>
                    <a:ea typeface="楷体_GB2312"/>
                    <a:cs typeface="Times New Roman" panose="02020603050405020304" pitchFamily="18" charset="0"/>
                  </a:rPr>
                  <a:t>Richard</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King</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国王</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这个一元关系的谓词。</a:t>
                </a:r>
              </a:p>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Sister</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(Lucy, Lily)</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r>
                  <a:rPr lang="en-US" altLang="zh-CN" dirty="0">
                    <a:solidFill>
                      <a:srgbClr val="000000"/>
                    </a:solidFill>
                    <a:latin typeface="Times New Roman" panose="02020603050405020304" pitchFamily="18" charset="0"/>
                    <a:ea typeface="楷体_GB2312"/>
                    <a:cs typeface="Times New Roman" panose="02020603050405020304" pitchFamily="18" charset="0"/>
                  </a:rPr>
                  <a:t>Lucy</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Lily</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是两个个体常量，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Sister</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姐妹</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这个二元关系的谓词。</a:t>
                </a:r>
              </a:p>
              <a:p>
                <a:pPr marL="342900" indent="-342900" algn="just">
                  <a:lnSpc>
                    <a:spcPct val="150000"/>
                  </a:lnSpc>
                  <a:spcAft>
                    <a:spcPts val="0"/>
                  </a:spcAft>
                  <a:buFont typeface="+mj-ea"/>
                  <a:buAutoNum type="circleNumDbPlain"/>
                </a:pP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Capital</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北京</a:t>
                </a:r>
                <a:r>
                  <a:rPr lang="en-US" altLang="zh-CN"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中国</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。其中，北京和中国是两个个体常量，</a:t>
                </a:r>
                <a14:m>
                  <m:oMath xmlns:m="http://schemas.openxmlformats.org/officeDocument/2006/math">
                    <m:r>
                      <m:rPr>
                        <m:sty m:val="p"/>
                      </m:rPr>
                      <a:rPr lang="en-US" altLang="zh-CN" i="0">
                        <a:solidFill>
                          <a:srgbClr val="000000"/>
                        </a:solidFill>
                        <a:latin typeface="Cambria Math" panose="02040503050406030204" pitchFamily="18" charset="0"/>
                        <a:ea typeface="楷体_GB2312"/>
                        <a:cs typeface="Times New Roman" panose="02020603050405020304" pitchFamily="18" charset="0"/>
                      </a:rPr>
                      <m:t>Capital</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是一个描述</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首都</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这个二元关系的谓词。</a:t>
                </a:r>
              </a:p>
            </p:txBody>
          </p:sp>
        </mc:Choice>
        <mc:Fallback xmlns="">
          <p:sp>
            <p:nvSpPr>
              <p:cNvPr id="12" name="矩形 11">
                <a:extLst>
                  <a:ext uri="{FF2B5EF4-FFF2-40B4-BE49-F238E27FC236}">
                    <a16:creationId xmlns:a16="http://schemas.microsoft.com/office/drawing/2014/main" id="{B3DBB06E-88B5-4306-93DF-E23F197A2DA2}"/>
                  </a:ext>
                </a:extLst>
              </p:cNvPr>
              <p:cNvSpPr>
                <a:spLocks noRot="1" noChangeAspect="1" noMove="1" noResize="1" noEditPoints="1" noAdjustHandles="1" noChangeArrowheads="1" noChangeShapeType="1" noTextEdit="1"/>
              </p:cNvSpPr>
              <p:nvPr/>
            </p:nvSpPr>
            <p:spPr>
              <a:xfrm>
                <a:off x="3939363" y="2743409"/>
                <a:ext cx="7628861" cy="2536207"/>
              </a:xfrm>
              <a:prstGeom prst="rect">
                <a:avLst/>
              </a:prstGeom>
              <a:blipFill>
                <a:blip r:embed="rId3"/>
                <a:stretch>
                  <a:fillRect l="-799" r="-639" b="-28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4501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全称量词和存在量词</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10" name="矩形: 圆角 6">
            <a:extLst>
              <a:ext uri="{FF2B5EF4-FFF2-40B4-BE49-F238E27FC236}">
                <a16:creationId xmlns:a16="http://schemas.microsoft.com/office/drawing/2014/main" id="{9AD4C5F3-5354-4A38-80CB-FCFD482969E7}"/>
              </a:ext>
            </a:extLst>
          </p:cNvPr>
          <p:cNvSpPr/>
          <p:nvPr/>
        </p:nvSpPr>
        <p:spPr>
          <a:xfrm>
            <a:off x="1440713" y="1914373"/>
            <a:ext cx="9431080"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F8F1DBAB-1A40-4B79-9BD2-F204657EA225}"/>
              </a:ext>
            </a:extLst>
          </p:cNvPr>
          <p:cNvSpPr/>
          <p:nvPr/>
        </p:nvSpPr>
        <p:spPr>
          <a:xfrm>
            <a:off x="1645419" y="1884439"/>
            <a:ext cx="8705376" cy="1359155"/>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全称量词：全称量词表示一切的、所有的、凡是、每一个等，用符号∀表示</a:t>
            </a:r>
          </a:p>
          <a:p>
            <a:pPr marL="342900" indent="-342900">
              <a:lnSpc>
                <a:spcPct val="250000"/>
              </a:lnSpc>
              <a:buClr>
                <a:schemeClr val="bg1"/>
              </a:buClr>
              <a:buSzPct val="80000"/>
              <a:buFont typeface="Wingdings" panose="05000000000000000000" pitchFamily="2" charset="2"/>
              <a:buChar char="u"/>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存在量词：存在量词表示存在、有一个、某些等，用符号∃表示</a:t>
            </a:r>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1418B65-8F0D-4B5A-B4CA-54B9807F5768}"/>
                  </a:ext>
                </a:extLst>
              </p:cNvPr>
              <p:cNvSpPr/>
              <p:nvPr/>
            </p:nvSpPr>
            <p:spPr>
              <a:xfrm>
                <a:off x="1384893" y="3592449"/>
                <a:ext cx="9755372" cy="874214"/>
              </a:xfrm>
              <a:prstGeom prst="rect">
                <a:avLst/>
              </a:prstGeom>
            </p:spPr>
            <p:txBody>
              <a:bodyPr wrap="square">
                <a:spAutoFit/>
              </a:bodyPr>
              <a:lstStyle/>
              <a:p>
                <a:pPr algn="just">
                  <a:lnSpc>
                    <a:spcPct val="150000"/>
                  </a:lnSpc>
                </a:pP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表示定义域中的所有个体，</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表示定义域中的所有个体具有性质</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表示定义域中存在一个或若干个个体，</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r>
                      <a:rPr lang="en-US" altLang="zh-CN">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表示定义域中存在一个个体或若干个体具有性质</a:t>
                </a:r>
                <a14:m>
                  <m:oMath xmlns:m="http://schemas.openxmlformats.org/officeDocument/2006/math">
                    <m:r>
                      <a:rPr lang="en-US" altLang="zh-CN">
                        <a:latin typeface="Cambria Math" panose="02040503050406030204" pitchFamily="18" charset="0"/>
                        <a:ea typeface="微软雅黑" panose="020B0503020204020204" pitchFamily="34" charset="-122"/>
                        <a:cs typeface="Times New Roman" panose="02020603050405020304" pitchFamily="18" charset="0"/>
                      </a:rPr>
                      <m:t>𝑃</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51418B65-8F0D-4B5A-B4CA-54B9807F5768}"/>
                  </a:ext>
                </a:extLst>
              </p:cNvPr>
              <p:cNvSpPr>
                <a:spLocks noRot="1" noChangeAspect="1" noMove="1" noResize="1" noEditPoints="1" noAdjustHandles="1" noChangeArrowheads="1" noChangeShapeType="1" noTextEdit="1"/>
              </p:cNvSpPr>
              <p:nvPr/>
            </p:nvSpPr>
            <p:spPr>
              <a:xfrm>
                <a:off x="1384893" y="3592449"/>
                <a:ext cx="9755372" cy="874214"/>
              </a:xfrm>
              <a:prstGeom prst="rect">
                <a:avLst/>
              </a:prstGeom>
              <a:blipFill>
                <a:blip r:embed="rId3"/>
                <a:stretch>
                  <a:fillRect l="-500" r="-563"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B04111-F0DD-4D83-8792-85DF0ADEC20C}"/>
                  </a:ext>
                </a:extLst>
              </p:cNvPr>
              <p:cNvSpPr/>
              <p:nvPr/>
            </p:nvSpPr>
            <p:spPr>
              <a:xfrm>
                <a:off x="3243199" y="4496597"/>
                <a:ext cx="5705601" cy="2027606"/>
              </a:xfrm>
              <a:prstGeom prst="rect">
                <a:avLst/>
              </a:prstGeom>
            </p:spPr>
            <p:txBody>
              <a:bodyPr wrap="none">
                <a:spAutoFit/>
              </a:bodyPr>
              <a:lstStyle/>
              <a:p>
                <a:pPr marL="342900" lvl="0" indent="-342900">
                  <a:lnSpc>
                    <a:spcPct val="150000"/>
                  </a:lnSpc>
                  <a:spcAft>
                    <a:spcPts val="0"/>
                  </a:spcAft>
                  <a:buFont typeface="+mj-ea"/>
                  <a:buAutoNum type="circleNumDbPlain"/>
                  <a:tabLst>
                    <a:tab pos="228600" algn="l"/>
                  </a:tabLst>
                </a:pPr>
                <a14:m>
                  <m:oMath xmlns:m="http://schemas.openxmlformats.org/officeDocument/2006/math">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𝐴</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𝐵</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𝐴</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𝐵</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r>
                      <a:rPr lang="en-US" altLang="zh-CN"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0">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kern="0" dirty="0">
                    <a:latin typeface="Times New Roman" panose="02020603050405020304" pitchFamily="18" charset="0"/>
                    <a:ea typeface="微软雅黑" panose="020B0503020204020204" pitchFamily="34" charset="-122"/>
                    <a:cs typeface="Times New Roman" panose="02020603050405020304" pitchFamily="18" charset="0"/>
                  </a:rPr>
                  <a:t>不成立</a:t>
                </a:r>
                <a:endParaRPr lang="en-US" altLang="zh-CN" kern="0" dirty="0">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成立</a:t>
                </a: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a:latin typeface="Cambria Math" panose="02040503050406030204" pitchFamily="18" charset="0"/>
                      </a:rPr>
                      <m:t>(</m:t>
                    </m:r>
                    <m:r>
                      <a:rPr lang="en-US" altLang="zh-CN" i="1">
                        <a:latin typeface="Cambria Math" panose="02040503050406030204" pitchFamily="18" charset="0"/>
                      </a:rPr>
                      <m:t>𝑥</m:t>
                    </m:r>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成立</a:t>
                </a:r>
              </a:p>
              <a:p>
                <a:pPr marL="342900" lvl="0" indent="-342900">
                  <a:lnSpc>
                    <a:spcPct val="150000"/>
                  </a:lnSpc>
                  <a:buFont typeface="+mj-ea"/>
                  <a:buAutoNum type="circleNumDbPlain"/>
                </a:pP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𝐴</m:t>
                    </m:r>
                    <m:d>
                      <m:dPr>
                        <m:ctrlPr>
                          <a:rPr lang="zh-CN"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不成立</a:t>
                </a:r>
              </a:p>
              <a:p>
                <a:pPr lvl="0" algn="just">
                  <a:lnSpc>
                    <a:spcPts val="2200"/>
                  </a:lnSpc>
                  <a:spcAft>
                    <a:spcPts val="0"/>
                  </a:spcAft>
                  <a:tabLst>
                    <a:tab pos="228600" algn="l"/>
                  </a:tabLs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75B04111-F0DD-4D83-8792-85DF0ADEC20C}"/>
                  </a:ext>
                </a:extLst>
              </p:cNvPr>
              <p:cNvSpPr>
                <a:spLocks noRot="1" noChangeAspect="1" noMove="1" noResize="1" noEditPoints="1" noAdjustHandles="1" noChangeArrowheads="1" noChangeShapeType="1" noTextEdit="1"/>
              </p:cNvSpPr>
              <p:nvPr/>
            </p:nvSpPr>
            <p:spPr>
              <a:xfrm>
                <a:off x="3243199" y="4496597"/>
                <a:ext cx="5705601" cy="2027606"/>
              </a:xfrm>
              <a:prstGeom prst="rect">
                <a:avLst/>
              </a:prstGeom>
              <a:blipFill>
                <a:blip r:embed="rId4"/>
                <a:stretch>
                  <a:fillRect l="-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926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从自然语言描述到谓词描述</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B6D671B-1597-4C61-8C9F-6F857D71D0EE}"/>
                  </a:ext>
                </a:extLst>
              </p:cNvPr>
              <p:cNvSpPr/>
              <p:nvPr/>
            </p:nvSpPr>
            <p:spPr>
              <a:xfrm>
                <a:off x="1201481" y="2434857"/>
                <a:ext cx="10340162" cy="3649332"/>
              </a:xfrm>
              <a:prstGeom prst="rect">
                <a:avLst/>
              </a:prstGeom>
            </p:spPr>
            <p:txBody>
              <a:bodyPr wrap="square">
                <a:spAutoFit/>
              </a:bodyPr>
              <a:lstStyle/>
              <a:p>
                <a:pPr lvl="0">
                  <a:lnSpc>
                    <a:spcPts val="2200"/>
                  </a:lnSpc>
                </a:pPr>
                <a:endParaRPr lang="en-US" altLang="zh-CN" kern="0"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r>
                  <a:rPr lang="en-US" altLang="zh-CN" kern="0" dirty="0">
                    <a:solidFill>
                      <a:srgbClr val="000000"/>
                    </a:solidFill>
                    <a:latin typeface="Times New Roman" panose="02020603050405020304" pitchFamily="18" charset="0"/>
                    <a:ea typeface="楷体_GB2312"/>
                    <a:cs typeface="Times New Roman" panose="02020603050405020304" pitchFamily="18" charset="0"/>
                  </a:rPr>
                  <a:t> (1) “</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所有的国王都是人</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表示的含义为</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是</a:t>
                </a:r>
                <a:r>
                  <a:rPr lang="zh-CN" altLang="zh-CN" dirty="0">
                    <a:solidFill>
                      <a:srgbClr val="000000"/>
                    </a:solidFill>
                    <a:latin typeface="Times New Roman" panose="02020603050405020304" pitchFamily="18" charset="0"/>
                    <a:ea typeface="楷体_GB2312"/>
                    <a:cs typeface="Times New Roman" panose="02020603050405020304" pitchFamily="18" charset="0"/>
                  </a:rPr>
                  <a:t>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，其符号化表示为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𝑃𝑒𝑟𝑠𝑜𝑛</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是约束变元；</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𝑃𝑒𝑟𝑠𝑜𝑛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是人。</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lvl="0">
                  <a:lnSpc>
                    <a:spcPct val="150000"/>
                  </a:lnSpc>
                </a:pPr>
                <a:r>
                  <a:rPr lang="en-US" altLang="zh-CN" dirty="0">
                    <a:solidFill>
                      <a:srgbClr val="000000"/>
                    </a:solidFill>
                    <a:latin typeface="Times New Roman" panose="02020603050405020304" pitchFamily="18" charset="0"/>
                    <a:ea typeface="楷体_GB2312"/>
                    <a:cs typeface="Times New Roman" panose="02020603050405020304" pitchFamily="18" charset="0"/>
                  </a:rPr>
                  <a:t>(2) “</a:t>
                </a:r>
                <a:r>
                  <a:rPr lang="zh-CN" altLang="zh-CN" dirty="0">
                    <a:solidFill>
                      <a:srgbClr val="000000"/>
                    </a:solidFill>
                    <a:latin typeface="Times New Roman" panose="02020603050405020304" pitchFamily="18" charset="0"/>
                    <a:ea typeface="楷体_GB2312"/>
                    <a:cs typeface="Times New Roman" panose="02020603050405020304" pitchFamily="18" charset="0"/>
                  </a:rPr>
                  <a:t>所有的国王都头戴皇冠</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表示的含义为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对于所有的</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是国王，那么</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头戴皇冠</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，符号化表示为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𝐻𝑒𝑎𝑑</m:t>
                    </m:r>
                    <m:r>
                      <a:rPr lang="en-US" altLang="zh-CN" i="1">
                        <a:solidFill>
                          <a:srgbClr val="000000"/>
                        </a:solidFill>
                        <a:latin typeface="Cambria Math" panose="02040503050406030204" pitchFamily="18" charset="0"/>
                        <a:ea typeface="楷体_GB2312"/>
                        <a:cs typeface="Times New Roman" panose="02020603050405020304" pitchFamily="18" charset="0"/>
                      </a:rPr>
                      <m:t>_</m:t>
                    </m:r>
                    <m:r>
                      <a:rPr lang="en-US" altLang="zh-CN" i="1">
                        <a:solidFill>
                          <a:srgbClr val="000000"/>
                        </a:solidFill>
                        <a:latin typeface="Cambria Math" panose="02040503050406030204" pitchFamily="18" charset="0"/>
                        <a:ea typeface="楷体_GB2312"/>
                        <a:cs typeface="Times New Roman" panose="02020603050405020304" pitchFamily="18" charset="0"/>
                      </a:rPr>
                      <m:t>𝑂𝑛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Crown</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是变量符号，由于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受到全称量词的约束，因此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是约束变元；</a:t>
                </a:r>
                <a:r>
                  <a:rPr lang="en-US" altLang="zh-CN" dirty="0">
                    <a:solidFill>
                      <a:srgbClr val="000000"/>
                    </a:solidFill>
                    <a:latin typeface="Times New Roman" panose="02020603050405020304" pitchFamily="18" charset="0"/>
                    <a:ea typeface="楷体_GB2312"/>
                    <a:cs typeface="Times New Roman" panose="02020603050405020304" pitchFamily="18" charset="0"/>
                  </a:rPr>
                  <a:t>Crown</a:t>
                </a:r>
                <a:r>
                  <a:rPr lang="zh-CN" altLang="zh-CN" dirty="0">
                    <a:solidFill>
                      <a:srgbClr val="000000"/>
                    </a:solidFill>
                    <a:latin typeface="Times New Roman" panose="02020603050405020304" pitchFamily="18" charset="0"/>
                    <a:ea typeface="楷体_GB2312"/>
                    <a:cs typeface="Times New Roman" panose="02020603050405020304" pitchFamily="18" charset="0"/>
                  </a:rPr>
                  <a:t>是一个常量符号，表示皇冠； </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𝐾𝑖𝑛𝑔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是一个一元谓词，表示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是国王，</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𝐻𝑒𝑎𝑑</m:t>
                    </m:r>
                    <m:r>
                      <a:rPr lang="en-US" altLang="zh-CN" i="1">
                        <a:solidFill>
                          <a:srgbClr val="000000"/>
                        </a:solidFill>
                        <a:latin typeface="Cambria Math" panose="02040503050406030204" pitchFamily="18" charset="0"/>
                        <a:ea typeface="楷体_GB2312"/>
                        <a:cs typeface="Times New Roman" panose="02020603050405020304" pitchFamily="18" charset="0"/>
                      </a:rPr>
                      <m:t>_</m:t>
                    </m:r>
                    <m:r>
                      <a:rPr lang="en-US" altLang="zh-CN" i="1">
                        <a:solidFill>
                          <a:srgbClr val="000000"/>
                        </a:solidFill>
                        <a:latin typeface="Cambria Math" panose="02040503050406030204" pitchFamily="18" charset="0"/>
                        <a:ea typeface="楷体_GB2312"/>
                        <a:cs typeface="Times New Roman" panose="02020603050405020304" pitchFamily="18" charset="0"/>
                      </a:rPr>
                      <m:t>𝑂𝑛</m:t>
                    </m:r>
                    <m:r>
                      <a:rPr lang="en-US" altLang="zh-CN"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Crown</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是一个二元谓词，表示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头戴皇冠。</a:t>
                </a:r>
              </a:p>
            </p:txBody>
          </p:sp>
        </mc:Choice>
        <mc:Fallback xmlns="">
          <p:sp>
            <p:nvSpPr>
              <p:cNvPr id="7" name="矩形 6">
                <a:extLst>
                  <a:ext uri="{FF2B5EF4-FFF2-40B4-BE49-F238E27FC236}">
                    <a16:creationId xmlns:a16="http://schemas.microsoft.com/office/drawing/2014/main" id="{4B6D671B-1597-4C61-8C9F-6F857D71D0EE}"/>
                  </a:ext>
                </a:extLst>
              </p:cNvPr>
              <p:cNvSpPr>
                <a:spLocks noRot="1" noChangeAspect="1" noMove="1" noResize="1" noEditPoints="1" noAdjustHandles="1" noChangeArrowheads="1" noChangeShapeType="1" noTextEdit="1"/>
              </p:cNvSpPr>
              <p:nvPr/>
            </p:nvSpPr>
            <p:spPr>
              <a:xfrm>
                <a:off x="1201481" y="2434857"/>
                <a:ext cx="10340162" cy="3649332"/>
              </a:xfrm>
              <a:prstGeom prst="rect">
                <a:avLst/>
              </a:prstGeom>
              <a:blipFill>
                <a:blip r:embed="rId3"/>
                <a:stretch>
                  <a:fillRect l="-472" r="-177" b="-1669"/>
                </a:stretch>
              </a:blipFill>
            </p:spPr>
            <p:txBody>
              <a:bodyPr/>
              <a:lstStyle/>
              <a:p>
                <a:r>
                  <a:rPr lang="zh-CN" altLang="en-US">
                    <a:noFill/>
                  </a:rPr>
                  <a:t> </a:t>
                </a:r>
              </a:p>
            </p:txBody>
          </p:sp>
        </mc:Fallback>
      </mc:AlternateContent>
      <p:sp>
        <p:nvSpPr>
          <p:cNvPr id="13" name="矩形: 圆角 12">
            <a:extLst>
              <a:ext uri="{FF2B5EF4-FFF2-40B4-BE49-F238E27FC236}">
                <a16:creationId xmlns:a16="http://schemas.microsoft.com/office/drawing/2014/main" id="{67B5A688-D8BC-4E82-B45F-5DC99BA73324}"/>
              </a:ext>
            </a:extLst>
          </p:cNvPr>
          <p:cNvSpPr/>
          <p:nvPr/>
        </p:nvSpPr>
        <p:spPr>
          <a:xfrm>
            <a:off x="4350126" y="1723437"/>
            <a:ext cx="3108614" cy="929387"/>
          </a:xfrm>
          <a:prstGeom prst="roundRect">
            <a:avLst/>
          </a:prstGeom>
          <a:solidFill>
            <a:schemeClr val="accent1"/>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lnSpcReduction="10000"/>
          </a:bodyPr>
          <a:lstStyle/>
          <a:p>
            <a:pPr marL="342900" lvl="0" indent="-342900">
              <a:lnSpc>
                <a:spcPct val="150000"/>
              </a:lnSpc>
              <a:buFont typeface="+mj-lt"/>
              <a:buAutoNum type="arabicParenBoth"/>
            </a:pPr>
            <a:r>
              <a:rPr lang="zh-CN" altLang="zh-CN" kern="0" dirty="0">
                <a:latin typeface="Times New Roman" panose="02020603050405020304" pitchFamily="18" charset="0"/>
                <a:ea typeface="楷体_GB2312"/>
                <a:cs typeface="Times New Roman" panose="02020603050405020304" pitchFamily="18" charset="0"/>
              </a:rPr>
              <a:t>所有的国王都是人</a:t>
            </a:r>
            <a:endParaRPr lang="zh-CN" altLang="zh-CN" dirty="0"/>
          </a:p>
          <a:p>
            <a:pPr marL="342900" lvl="0" indent="-342900">
              <a:lnSpc>
                <a:spcPct val="150000"/>
              </a:lnSpc>
              <a:buFont typeface="+mj-lt"/>
              <a:buAutoNum type="arabicParenBoth"/>
            </a:pPr>
            <a:r>
              <a:rPr lang="zh-CN" altLang="zh-CN" kern="0" dirty="0">
                <a:latin typeface="Times New Roman" panose="02020603050405020304" pitchFamily="18" charset="0"/>
                <a:ea typeface="楷体_GB2312"/>
                <a:cs typeface="Times New Roman" panose="02020603050405020304" pitchFamily="18" charset="0"/>
              </a:rPr>
              <a:t>所有的国王都头戴皇冠</a:t>
            </a:r>
            <a:endParaRPr lang="en-US" altLang="zh-CN" dirty="0"/>
          </a:p>
        </p:txBody>
      </p:sp>
    </p:spTree>
    <p:extLst>
      <p:ext uri="{BB962C8B-B14F-4D97-AF65-F5344CB8AC3E}">
        <p14:creationId xmlns:p14="http://schemas.microsoft.com/office/powerpoint/2010/main" val="323734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4028769" y="3439840"/>
            <a:ext cx="4134465" cy="769441"/>
          </a:xfrm>
          <a:prstGeom prst="rect">
            <a:avLst/>
          </a:prstGeom>
        </p:spPr>
        <p:txBody>
          <a:bodyPr wrap="none">
            <a:spAutoFit/>
          </a:bodyPr>
          <a:lstStyle/>
          <a:p>
            <a:pPr algn="ctr"/>
            <a:r>
              <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知识表达</a:t>
            </a:r>
            <a:r>
              <a:rPr lang="zh-CN" altLang="en-US" sz="4400" b="1">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与推理</a:t>
            </a:r>
            <a:endParaRPr lang="zh-CN" altLang="en-US"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09567" y="2445722"/>
            <a:ext cx="1572867"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a:t>
            </a: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10" name="矩形: 圆角 6">
            <a:extLst>
              <a:ext uri="{FF2B5EF4-FFF2-40B4-BE49-F238E27FC236}">
                <a16:creationId xmlns:a16="http://schemas.microsoft.com/office/drawing/2014/main" id="{C7DFEA35-C47B-45D2-8F92-EEFC90DE3FA2}"/>
              </a:ext>
            </a:extLst>
          </p:cNvPr>
          <p:cNvSpPr/>
          <p:nvPr/>
        </p:nvSpPr>
        <p:spPr>
          <a:xfrm>
            <a:off x="228664" y="2550219"/>
            <a:ext cx="6241248" cy="2855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AAC8E2-F248-4123-A9A0-F401BBE33663}"/>
                  </a:ext>
                </a:extLst>
              </p:cNvPr>
              <p:cNvSpPr/>
              <p:nvPr/>
            </p:nvSpPr>
            <p:spPr>
              <a:xfrm>
                <a:off x="307047" y="2550219"/>
                <a:ext cx="6109702" cy="2449388"/>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全称量词消去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(universal instantiation, UI)</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全称量词引入</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(universal generalization, UG)</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存在量词消去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(existential instantiation, EI): </a:t>
                </a:r>
                <a14:m>
                  <m:oMath xmlns:m="http://schemas.openxmlformats.org/officeDocument/2006/math">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e>
                    </m:d>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d>
                      <m:dPr>
                        <m:ctrlPr>
                          <a:rPr lang="en-US" altLang="zh-CN" sz="1600" b="1" i="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ctrlPr>
                      </m:dPr>
                      <m:e>
                        <m:r>
                          <m:rPr>
                            <m:sty m:val="p"/>
                          </m:rP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c</m:t>
                        </m:r>
                      </m:e>
                    </m:d>
                  </m:oMath>
                </a14:m>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存在量词引入</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(existential generalization, EG):</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c</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𝐴</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endPar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18AAC8E2-F248-4123-A9A0-F401BBE33663}"/>
                  </a:ext>
                </a:extLst>
              </p:cNvPr>
              <p:cNvSpPr>
                <a:spLocks noRot="1" noChangeAspect="1" noMove="1" noResize="1" noEditPoints="1" noAdjustHandles="1" noChangeArrowheads="1" noChangeShapeType="1" noTextEdit="1"/>
              </p:cNvSpPr>
              <p:nvPr/>
            </p:nvSpPr>
            <p:spPr>
              <a:xfrm>
                <a:off x="307047" y="2550219"/>
                <a:ext cx="6109702" cy="2449388"/>
              </a:xfrm>
              <a:prstGeom prst="rect">
                <a:avLst/>
              </a:prstGeom>
              <a:blipFill>
                <a:blip r:embed="rId3"/>
                <a:stretch>
                  <a:fillRect l="-100" b="-323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6E021EC-9749-4C0A-91F7-A5F36D64F94A}"/>
              </a:ext>
            </a:extLst>
          </p:cNvPr>
          <p:cNvSpPr/>
          <p:nvPr/>
        </p:nvSpPr>
        <p:spPr>
          <a:xfrm>
            <a:off x="2445006" y="5480470"/>
            <a:ext cx="2262158" cy="369332"/>
          </a:xfrm>
          <a:prstGeom prst="rect">
            <a:avLst/>
          </a:prstGeom>
        </p:spPr>
        <p:txBody>
          <a:bodyPr wrap="none">
            <a:spAutoFit/>
          </a:bodyPr>
          <a:lstStyle/>
          <a:p>
            <a:r>
              <a:rPr lang="zh-CN" altLang="en-US" b="1" kern="0" dirty="0">
                <a:latin typeface="Times New Roman" panose="02020603050405020304" pitchFamily="18" charset="0"/>
                <a:ea typeface="楷体_GB2312"/>
                <a:cs typeface="Times New Roman" panose="02020603050405020304" pitchFamily="18" charset="0"/>
              </a:rPr>
              <a:t>谓词逻辑推理的手段</a:t>
            </a: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7C4F668-DBD5-4E8E-B4C3-BEED3CAA7F42}"/>
                  </a:ext>
                </a:extLst>
              </p:cNvPr>
              <p:cNvSpPr/>
              <p:nvPr/>
            </p:nvSpPr>
            <p:spPr>
              <a:xfrm>
                <a:off x="6601457" y="2182836"/>
                <a:ext cx="5524606" cy="3569567"/>
              </a:xfrm>
              <a:prstGeom prst="rect">
                <a:avLst/>
              </a:prstGeom>
            </p:spPr>
            <p:txBody>
              <a:bodyPr wrap="square">
                <a:spAutoFit/>
              </a:bodyPr>
              <a:lstStyle/>
              <a:p>
                <a:pPr indent="266700">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已知</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𝑄</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𝑄</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试证明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𝑅</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endParaRPr lang="en-US" altLang="zh-CN" kern="0" dirty="0">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ts val="2200"/>
                  </a:lnSpc>
                  <a:spcAft>
                    <a:spcPts val="0"/>
                  </a:spcAft>
                </a:pPr>
                <a:r>
                  <a:rPr lang="zh-CN" altLang="zh-CN" sz="2000" b="1" kern="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解</a:t>
                </a:r>
                <a:endParaRPr lang="en-US" altLang="zh-CN" sz="2000" b="1" kern="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全称量词消去</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𝑄</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全称量词消去</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𝑅</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全称量词引入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97C4F668-DBD5-4E8E-B4C3-BEED3CAA7F42}"/>
                  </a:ext>
                </a:extLst>
              </p:cNvPr>
              <p:cNvSpPr>
                <a:spLocks noRot="1" noChangeAspect="1" noMove="1" noResize="1" noEditPoints="1" noAdjustHandles="1" noChangeArrowheads="1" noChangeShapeType="1" noTextEdit="1"/>
              </p:cNvSpPr>
              <p:nvPr/>
            </p:nvSpPr>
            <p:spPr>
              <a:xfrm>
                <a:off x="6601457" y="2182836"/>
                <a:ext cx="5524606" cy="3569567"/>
              </a:xfrm>
              <a:prstGeom prst="rect">
                <a:avLst/>
              </a:prstGeom>
              <a:blipFill>
                <a:blip r:embed="rId4"/>
                <a:stretch>
                  <a:fillRect b="-1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504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27496" y="59352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谓词逻辑推理的手段和方法</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二、谓词逻辑</a:t>
            </a:r>
            <a:endParaRPr lang="zh-CN" altLang="en-US" sz="1600" dirty="0"/>
          </a:p>
        </p:txBody>
      </p:sp>
      <p:sp>
        <p:nvSpPr>
          <p:cNvPr id="8" name="矩形 7">
            <a:extLst>
              <a:ext uri="{FF2B5EF4-FFF2-40B4-BE49-F238E27FC236}">
                <a16:creationId xmlns:a16="http://schemas.microsoft.com/office/drawing/2014/main" id="{C9C46BFB-4F9A-493B-9BBA-CBB75FA50CC3}"/>
              </a:ext>
            </a:extLst>
          </p:cNvPr>
          <p:cNvSpPr/>
          <p:nvPr/>
        </p:nvSpPr>
        <p:spPr>
          <a:xfrm>
            <a:off x="464254" y="3026090"/>
            <a:ext cx="2677667" cy="1526187"/>
          </a:xfrm>
          <a:prstGeom prst="rect">
            <a:avLst/>
          </a:prstGeom>
        </p:spPr>
        <p:txBody>
          <a:bodyPr wrap="square">
            <a:spAutoFit/>
          </a:bodyPr>
          <a:lstStyle/>
          <a:p>
            <a:pPr algn="just">
              <a:lnSpc>
                <a:spcPct val="150000"/>
              </a:lnSpc>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已知每架飞机或者停在地面或者飞在天空，且并非每架飞机都飞在天空</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请证明：有些飞机停在地面</a:t>
            </a:r>
            <a:endPar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684F16B-4BBD-4BCE-9B7B-FCDBFC587245}"/>
                  </a:ext>
                </a:extLst>
              </p:cNvPr>
              <p:cNvSpPr/>
              <p:nvPr/>
            </p:nvSpPr>
            <p:spPr>
              <a:xfrm>
                <a:off x="3553048" y="1306077"/>
                <a:ext cx="8638952" cy="4871334"/>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设</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是飞机；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停在地面；</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飞在天空。</a:t>
                </a: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前提：</a:t>
                </a:r>
                <a14:m>
                  <m:oMath xmlns:m="http://schemas.openxmlformats.org/officeDocument/2006/math">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r>
                      <a:rPr lang="zh-CN"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𝑠𝑘𝑦</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结论：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𝑝𝑙𝑎𝑛𝑒</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𝑜𝑛</m:t>
                    </m:r>
                    <m:r>
                      <a:rPr lang="en-US" altLang="zh-CN" sz="1600">
                        <a:solidFill>
                          <a:srgbClr val="000000"/>
                        </a:solidFill>
                        <a:latin typeface="Cambria Math" panose="02040503050406030204" pitchFamily="18" charset="0"/>
                        <a:ea typeface="楷体_GB2312"/>
                        <a:cs typeface="Times New Roman" panose="02020603050405020304" pitchFamily="18" charset="0"/>
                      </a:rPr>
                      <m:t>_</m:t>
                    </m:r>
                    <m:r>
                      <a:rPr lang="en-US" altLang="zh-CN" sz="1600" i="1">
                        <a:solidFill>
                          <a:srgbClr val="000000"/>
                        </a:solidFill>
                        <a:latin typeface="Cambria Math" panose="02040503050406030204" pitchFamily="18" charset="0"/>
                        <a:ea typeface="楷体_GB2312"/>
                        <a:cs typeface="Times New Roman" panose="02020603050405020304" pitchFamily="18" charset="0"/>
                      </a:rPr>
                      <m:t>𝑔𝑟𝑜𝑢𝑛𝑑</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证明</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p>
              <a:p>
                <a:pPr indent="266700"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(1)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(2)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(4)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_GB2312"/>
                    <a:cs typeface="Times New Roman" panose="02020603050405020304" pitchFamily="18" charset="0"/>
                  </a:rPr>
                  <a:t>存在量词消去</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(6)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(7)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由</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kern="0" dirty="0">
                    <a:latin typeface="Times New Roman" panose="02020603050405020304" pitchFamily="18" charset="0"/>
                    <a:ea typeface="楷体" panose="02010609060101010101" pitchFamily="49" charset="-122"/>
                    <a:cs typeface="Times New Roman" panose="02020603050405020304" pitchFamily="18" charset="0"/>
                  </a:rPr>
                  <a:t>知</a:t>
                </a: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(8)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(9)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全称量词消去</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(10)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𝑖𝑛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𝑠𝑘𝑦</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(6</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9</a:t>
                </a:r>
                <a:r>
                  <a:rPr lang="zh-CN" altLang="zh-CN" sz="1600" kern="0" dirty="0">
                    <a:latin typeface="Times New Roman" panose="02020603050405020304" pitchFamily="18" charset="0"/>
                    <a:ea typeface="楷体_GB2312"/>
                    <a:cs typeface="Times New Roman" panose="02020603050405020304" pitchFamily="18" charset="0"/>
                  </a:rPr>
                  <a:t>的假言推理</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(11)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_GB2312"/>
                    <a:cs typeface="Times New Roman" panose="02020603050405020304" pitchFamily="18" charset="0"/>
                  </a:rPr>
                  <a:t>7</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10</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(12) </a:t>
                </a:r>
                <a14:m>
                  <m:oMath xmlns:m="http://schemas.openxmlformats.org/officeDocument/2006/math">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𝑎</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由</a:t>
                </a:r>
                <a:r>
                  <a:rPr lang="en-US" altLang="zh-CN" sz="1600" kern="0" dirty="0">
                    <a:latin typeface="Times New Roman" panose="02020603050405020304" pitchFamily="18" charset="0"/>
                    <a:ea typeface="楷体_GB2312"/>
                    <a:cs typeface="Times New Roman" panose="02020603050405020304" pitchFamily="18" charset="0"/>
                  </a:rPr>
                  <a:t>6</a:t>
                </a:r>
                <a:r>
                  <a:rPr lang="zh-CN" altLang="zh-CN" sz="1600" kern="0" dirty="0">
                    <a:latin typeface="Times New Roman" panose="02020603050405020304" pitchFamily="18" charset="0"/>
                    <a:ea typeface="楷体_GB2312"/>
                    <a:cs typeface="Times New Roman" panose="02020603050405020304" pitchFamily="18" charset="0"/>
                  </a:rPr>
                  <a:t>和</a:t>
                </a:r>
                <a:r>
                  <a:rPr lang="en-US" altLang="zh-CN" sz="1600" kern="0" dirty="0">
                    <a:latin typeface="Times New Roman" panose="02020603050405020304" pitchFamily="18" charset="0"/>
                    <a:ea typeface="楷体_GB2312"/>
                    <a:cs typeface="Times New Roman" panose="02020603050405020304" pitchFamily="18" charset="0"/>
                  </a:rPr>
                  <a:t>11</a:t>
                </a:r>
                <a:r>
                  <a:rPr lang="zh-CN" altLang="zh-CN" sz="1600" kern="0" dirty="0">
                    <a:latin typeface="Times New Roman" panose="02020603050405020304" pitchFamily="18" charset="0"/>
                    <a:ea typeface="楷体_GB2312"/>
                    <a:cs typeface="Times New Roman" panose="02020603050405020304" pitchFamily="18" charset="0"/>
                  </a:rPr>
                  <a:t>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600075" algn="just">
                  <a:lnSpc>
                    <a:spcPts val="2200"/>
                  </a:lnSpc>
                  <a:spcAft>
                    <a:spcPts val="0"/>
                  </a:spcAft>
                </a:pPr>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(13) </a:t>
                </a:r>
                <a14:m>
                  <m:oMath xmlns:m="http://schemas.openxmlformats.org/officeDocument/2006/math">
                    <m:r>
                      <a:rPr lang="en-US" altLang="zh-CN" sz="1600"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𝑝𝑙𝑎𝑛𝑒</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𝑜𝑛</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_</m:t>
                    </m:r>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𝑔𝑟𝑜𝑢𝑛𝑑</m:t>
                    </m:r>
                    <m:d>
                      <m:d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sz="1600" i="1" kern="0">
                        <a:latin typeface="Cambria Math" panose="02040503050406030204" pitchFamily="18" charset="0"/>
                        <a:ea typeface="楷体" panose="02010609060101010101" pitchFamily="49" charset="-122"/>
                        <a:cs typeface="Times New Roman" panose="02020603050405020304" pitchFamily="18" charset="0"/>
                      </a:rPr>
                      <m:t>)</m:t>
                    </m:r>
                  </m:oMath>
                </a14:m>
                <a:r>
                  <a:rPr lang="en-US" altLang="zh-CN" sz="1600" kern="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kern="0" dirty="0">
                    <a:latin typeface="Times New Roman" panose="02020603050405020304" pitchFamily="18" charset="0"/>
                    <a:ea typeface="楷体_GB2312"/>
                    <a:cs typeface="Times New Roman" panose="02020603050405020304" pitchFamily="18" charset="0"/>
                  </a:rPr>
                  <a:t>(</a:t>
                </a:r>
                <a:r>
                  <a:rPr lang="zh-CN" altLang="zh-CN" sz="1600" kern="0" dirty="0">
                    <a:latin typeface="Times New Roman" panose="02020603050405020304" pitchFamily="18" charset="0"/>
                    <a:ea typeface="楷体_GB2312"/>
                    <a:cs typeface="Times New Roman" panose="02020603050405020304" pitchFamily="18" charset="0"/>
                  </a:rPr>
                  <a:t>存在量词引入</a:t>
                </a:r>
                <a:r>
                  <a:rPr lang="en-US" altLang="zh-CN" sz="1600" kern="0" dirty="0">
                    <a:latin typeface="Times New Roman" panose="02020603050405020304" pitchFamily="18" charset="0"/>
                    <a:ea typeface="楷体_GB231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F684F16B-4BBD-4BCE-9B7B-FCDBFC587245}"/>
                  </a:ext>
                </a:extLst>
              </p:cNvPr>
              <p:cNvSpPr>
                <a:spLocks noRot="1" noChangeAspect="1" noMove="1" noResize="1" noEditPoints="1" noAdjustHandles="1" noChangeArrowheads="1" noChangeShapeType="1" noTextEdit="1"/>
              </p:cNvSpPr>
              <p:nvPr/>
            </p:nvSpPr>
            <p:spPr>
              <a:xfrm>
                <a:off x="3553048" y="1306077"/>
                <a:ext cx="8638952" cy="4871334"/>
              </a:xfrm>
              <a:prstGeom prst="rect">
                <a:avLst/>
              </a:prstGeom>
              <a:blipFill>
                <a:blip r:embed="rId3"/>
                <a:stretch>
                  <a:fillRect t="-125" b="-6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760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pic>
        <p:nvPicPr>
          <p:cNvPr id="11" name="图片 10" descr="C:\Users\lenovo\AppData\Local\Temp\WeChat Files\7d7bc87a952d34a8aba7b38dfbfa22f.png">
            <a:extLst>
              <a:ext uri="{FF2B5EF4-FFF2-40B4-BE49-F238E27FC236}">
                <a16:creationId xmlns:a16="http://schemas.microsoft.com/office/drawing/2014/main" id="{77C1AE2D-C0EB-4D15-BABB-68D4096CEA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15999" y="2285593"/>
            <a:ext cx="4682838" cy="2994875"/>
          </a:xfrm>
          <a:prstGeom prst="rect">
            <a:avLst/>
          </a:prstGeom>
          <a:noFill/>
          <a:ln>
            <a:noFill/>
          </a:ln>
        </p:spPr>
      </p:pic>
      <p:sp>
        <p:nvSpPr>
          <p:cNvPr id="2" name="矩形 1">
            <a:extLst>
              <a:ext uri="{FF2B5EF4-FFF2-40B4-BE49-F238E27FC236}">
                <a16:creationId xmlns:a16="http://schemas.microsoft.com/office/drawing/2014/main" id="{C6BF2D55-6B9E-44C0-9163-1474ADB77EC0}"/>
              </a:ext>
            </a:extLst>
          </p:cNvPr>
          <p:cNvSpPr/>
          <p:nvPr/>
        </p:nvSpPr>
        <p:spPr>
          <a:xfrm>
            <a:off x="356191" y="1736327"/>
            <a:ext cx="6608136" cy="448071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知识图谱</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(knowledge graph)</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由有向图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(directed graph)</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构成，被用来描述现实世界中实体及实体之间的关系，是人工智能中进行知识表达的重要方式。在知识图谱中，每个节点表示客观世界中的一个实体，两个节点之间的连线表示节点具有某一关系。知识图谱中存在连线的两个实体可表达为形如</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left_node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relation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right_node</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的三元组形式，这种三元组也可以表示为一阶逻辑</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(first order logic, FOL)</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的形式，从而为基于知识图谱的推理创造了条件。</a:t>
            </a:r>
          </a:p>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关系推理是统计关系学习研究的基本问题，也是当前知识图谱领域研究的热点问题。对实体之间存在的关系进行推理，能够从现有知识中发现新的知识，在实体间建立新关联，从而扩充和丰富现有知识库。例如从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奥巴马，出生地，夏威夷</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夏威夷，属于，美国</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两个三元组，可推理得到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&lt;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奥巴马，国籍，美国</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&gt;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什么是知识图谱和知识图谱例子</a:t>
            </a:r>
            <a:r>
              <a:rPr lang="en-US" altLang="zh-CN" sz="1400" dirty="0">
                <a:latin typeface="Times New Roman" panose="02020603050405020304" pitchFamily="18" charset="0"/>
                <a:cs typeface="Times New Roman" panose="02020603050405020304" pitchFamily="18" charset="0"/>
              </a:rPr>
              <a:t> </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96588B3A-7F5A-485A-9AB8-91A577D18172}"/>
              </a:ext>
            </a:extLst>
          </p:cNvPr>
          <p:cNvSpPr/>
          <p:nvPr/>
        </p:nvSpPr>
        <p:spPr>
          <a:xfrm>
            <a:off x="7864675" y="5280468"/>
            <a:ext cx="3185487" cy="369332"/>
          </a:xfrm>
          <a:prstGeom prst="rect">
            <a:avLst/>
          </a:prstGeom>
        </p:spPr>
        <p:txBody>
          <a:bodyPr wrap="none">
            <a:spAutoFit/>
          </a:bodyPr>
          <a:lstStyle/>
          <a:p>
            <a:pPr algn="ct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一个简单的家庭关系知识图谱</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599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34684" y="1645868"/>
                <a:ext cx="6884583" cy="1895391"/>
              </a:xfrm>
              <a:prstGeom prst="rect">
                <a:avLst/>
              </a:prstGeom>
            </p:spPr>
            <p:txBody>
              <a:bodyPr wrap="square">
                <a:spAutoFit/>
              </a:bodyPr>
              <a:lstStyle/>
              <a:p>
                <a:pPr algn="just">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形如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&lt;James, </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David&gt;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的关系可用一阶逻辑的形式来描述，即</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是一阶谓词，</a:t>
                </a:r>
                <a14:m>
                  <m:oMath xmlns:m="http://schemas.openxmlformats.org/officeDocument/2006/math">
                    <m:r>
                      <a:rPr lang="en-US" altLang="zh-CN" sz="1600" i="1">
                        <a:latin typeface="Cambria Math" panose="02040503050406030204" pitchFamily="18" charset="0"/>
                      </a:rPr>
                      <m:t>𝐶𝑜𝑢𝑝𝑙𝑒</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是图中实体之间具有的关系，</a:t>
                </a:r>
                <a14:m>
                  <m:oMath xmlns:m="http://schemas.openxmlformats.org/officeDocument/2006/math">
                    <m:r>
                      <a:rPr lang="en-US" altLang="zh-CN" sz="1600" i="1">
                        <a:latin typeface="Cambria Math" panose="02040503050406030204" pitchFamily="18" charset="0"/>
                      </a:rPr>
                      <m:t>𝑥</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latin typeface="Cambria Math" panose="02040503050406030204" pitchFamily="18" charset="0"/>
                      </a:rPr>
                      <m:t>𝑦</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是谓词变量，可由知识图谱中的实体将其实例化。很显然，从图已有关系可推知</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具有父女关系，但这一关系在图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中所示</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初始图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无红线</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中并不存在，是需要推理的目标。</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34684" y="1645868"/>
                <a:ext cx="6884583" cy="1895391"/>
              </a:xfrm>
              <a:prstGeom prst="rect">
                <a:avLst/>
              </a:prstGeom>
              <a:blipFill>
                <a:blip r:embed="rId4"/>
                <a:stretch>
                  <a:fillRect l="-531" r="-443" b="-321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知识图谱之用：逻辑推导</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圆角 6">
            <a:extLst>
              <a:ext uri="{FF2B5EF4-FFF2-40B4-BE49-F238E27FC236}">
                <a16:creationId xmlns:a16="http://schemas.microsoft.com/office/drawing/2014/main" id="{16FF2CC3-828E-4C69-B1B2-7579FE2A89A2}"/>
              </a:ext>
            </a:extLst>
          </p:cNvPr>
          <p:cNvSpPr/>
          <p:nvPr/>
        </p:nvSpPr>
        <p:spPr>
          <a:xfrm>
            <a:off x="328560" y="3796928"/>
            <a:ext cx="6241248" cy="244438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249E388F-5FAD-461F-A012-05168C00A4AC}"/>
              </a:ext>
            </a:extLst>
          </p:cNvPr>
          <p:cNvSpPr/>
          <p:nvPr/>
        </p:nvSpPr>
        <p:spPr>
          <a:xfrm>
            <a:off x="471546" y="3666638"/>
            <a:ext cx="6109702" cy="1217641"/>
          </a:xfrm>
          <a:prstGeom prst="rect">
            <a:avLst/>
          </a:prstGeom>
        </p:spPr>
        <p:txBody>
          <a:bodyPr wrap="square">
            <a:spAutoFit/>
          </a:bodyPr>
          <a:lstStyle/>
          <a:p>
            <a:pP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从数据到知识（推导规则）：归纳</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a:lnSpc>
                <a:spcPct val="250000"/>
              </a:lnSpc>
              <a:buClr>
                <a:schemeClr val="bg1"/>
              </a:buClr>
              <a:buSzPct val="80000"/>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B6C5FCF3-5F99-4A46-AD6B-C7C22206068B}"/>
                  </a:ext>
                </a:extLst>
              </p:cNvPr>
              <p:cNvSpPr/>
              <p:nvPr/>
            </p:nvSpPr>
            <p:spPr>
              <a:xfrm>
                <a:off x="328560" y="4371531"/>
                <a:ext cx="6305851"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a:rPr>
                        <m:t>(∀</m:t>
                      </m:r>
                      <m:r>
                        <a:rPr lang="en-US" altLang="zh-CN" i="1" smtClean="0">
                          <a:solidFill>
                            <a:schemeClr val="bg1"/>
                          </a:solidFill>
                          <a:latin typeface="Cambria Math"/>
                        </a:rPr>
                        <m:t>𝑥</m:t>
                      </m:r>
                      <m:r>
                        <a:rPr lang="en-US" altLang="zh-CN" i="1" smtClean="0">
                          <a:solidFill>
                            <a:schemeClr val="bg1"/>
                          </a:solidFill>
                          <a:latin typeface="Cambria Math"/>
                        </a:rPr>
                        <m:t>)(∀</m:t>
                      </m:r>
                      <m:r>
                        <a:rPr lang="en-US" altLang="zh-CN" i="1" smtClean="0">
                          <a:solidFill>
                            <a:schemeClr val="bg1"/>
                          </a:solidFill>
                          <a:latin typeface="Cambria Math"/>
                        </a:rPr>
                        <m:t>𝑦</m:t>
                      </m:r>
                      <m:r>
                        <a:rPr lang="en-US" altLang="zh-CN" i="1" smtClean="0">
                          <a:solidFill>
                            <a:schemeClr val="bg1"/>
                          </a:solidFill>
                          <a:latin typeface="Cambria Math"/>
                        </a:rPr>
                        <m:t>)(∀</m:t>
                      </m:r>
                      <m:r>
                        <a:rPr lang="en-US" altLang="zh-CN" i="1" smtClean="0">
                          <a:solidFill>
                            <a:schemeClr val="bg1"/>
                          </a:solidFill>
                          <a:latin typeface="Cambria Math"/>
                        </a:rPr>
                        <m:t>𝑧</m:t>
                      </m:r>
                      <m:r>
                        <a:rPr lang="en-US" altLang="zh-CN" i="1" smtClean="0">
                          <a:solidFill>
                            <a:schemeClr val="bg1"/>
                          </a:solidFill>
                          <a:latin typeface="Cambria Math"/>
                        </a:rPr>
                        <m:t>)</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𝑀𝑜𝑡h𝑒𝑟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𝑧</m:t>
                              </m:r>
                              <m:r>
                                <a:rPr lang="en-US" altLang="zh-CN" i="1">
                                  <a:solidFill>
                                    <a:schemeClr val="bg1"/>
                                  </a:solidFill>
                                  <a:latin typeface="Cambria Math"/>
                                </a:rPr>
                                <m:t>, </m:t>
                              </m:r>
                              <m:r>
                                <a:rPr lang="en-US" altLang="zh-CN" i="1">
                                  <a:solidFill>
                                    <a:schemeClr val="bg1"/>
                                  </a:solidFill>
                                  <a:latin typeface="Cambria Math"/>
                                </a:rPr>
                                <m:t>𝑦</m:t>
                              </m:r>
                            </m:e>
                          </m:d>
                          <m:r>
                            <a:rPr lang="en-US" altLang="zh-CN" i="1">
                              <a:solidFill>
                                <a:schemeClr val="bg1"/>
                              </a:solidFill>
                              <a:latin typeface="Cambria Math"/>
                            </a:rPr>
                            <m:t>∧</m:t>
                          </m:r>
                          <m:r>
                            <a:rPr lang="en-US" altLang="zh-CN">
                              <a:solidFill>
                                <a:schemeClr val="bg1"/>
                              </a:solidFill>
                              <a:latin typeface="Cambria Math"/>
                            </a:rPr>
                            <m:t> </m:t>
                          </m:r>
                          <m:r>
                            <a:rPr lang="en-US" altLang="zh-CN" i="1">
                              <a:solidFill>
                                <a:schemeClr val="bg1"/>
                              </a:solidFill>
                              <a:latin typeface="Cambria Math"/>
                            </a:rPr>
                            <m:t>𝐶𝑜𝑢𝑝𝑙𝑒</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𝑥</m:t>
                              </m:r>
                              <m:r>
                                <a:rPr lang="en-US" altLang="zh-CN" i="1">
                                  <a:solidFill>
                                    <a:schemeClr val="bg1"/>
                                  </a:solidFill>
                                  <a:latin typeface="Cambria Math"/>
                                </a:rPr>
                                <m:t>,</m:t>
                              </m:r>
                              <m:r>
                                <a:rPr lang="en-US" altLang="zh-CN" i="1">
                                  <a:solidFill>
                                    <a:schemeClr val="bg1"/>
                                  </a:solidFill>
                                  <a:latin typeface="Cambria Math"/>
                                </a:rPr>
                                <m:t>𝑧</m:t>
                              </m:r>
                            </m:e>
                          </m:d>
                          <m:r>
                            <a:rPr lang="en-US" altLang="zh-CN" i="1">
                              <a:solidFill>
                                <a:schemeClr val="bg1"/>
                              </a:solidFill>
                              <a:latin typeface="Cambria Math"/>
                            </a:rPr>
                            <m:t>→</m:t>
                          </m:r>
                          <m:r>
                            <a:rPr lang="en-US" altLang="zh-CN" i="1">
                              <a:solidFill>
                                <a:schemeClr val="bg1"/>
                              </a:solidFill>
                              <a:latin typeface="Cambria Math"/>
                            </a:rPr>
                            <m:t>𝐹𝑎𝑡h𝑒𝑟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a:rPr>
                                <m:t>𝑥</m:t>
                              </m:r>
                              <m:r>
                                <a:rPr lang="en-US" altLang="zh-CN" i="1">
                                  <a:solidFill>
                                    <a:schemeClr val="bg1"/>
                                  </a:solidFill>
                                  <a:latin typeface="Cambria Math"/>
                                </a:rPr>
                                <m:t>, </m:t>
                              </m:r>
                              <m:r>
                                <a:rPr lang="en-US" altLang="zh-CN" i="1">
                                  <a:solidFill>
                                    <a:schemeClr val="bg1"/>
                                  </a:solidFill>
                                  <a:latin typeface="Cambria Math"/>
                                </a:rPr>
                                <m:t>𝑦</m:t>
                              </m:r>
                            </m:e>
                          </m:d>
                        </m:e>
                      </m:d>
                    </m:oMath>
                  </m:oMathPara>
                </a14:m>
                <a:endParaRPr lang="zh-CN" altLang="zh-CN" dirty="0"/>
              </a:p>
            </p:txBody>
          </p:sp>
        </mc:Choice>
        <mc:Fallback xmlns="">
          <p:sp>
            <p:nvSpPr>
              <p:cNvPr id="23" name="矩形 22">
                <a:extLst>
                  <a:ext uri="{FF2B5EF4-FFF2-40B4-BE49-F238E27FC236}">
                    <a16:creationId xmlns:a16="http://schemas.microsoft.com/office/drawing/2014/main" id="{B6C5FCF3-5F99-4A46-AD6B-C7C22206068B}"/>
                  </a:ext>
                </a:extLst>
              </p:cNvPr>
              <p:cNvSpPr>
                <a:spLocks noRot="1" noChangeAspect="1" noMove="1" noResize="1" noEditPoints="1" noAdjustHandles="1" noChangeArrowheads="1" noChangeShapeType="1" noTextEdit="1"/>
              </p:cNvSpPr>
              <p:nvPr/>
            </p:nvSpPr>
            <p:spPr>
              <a:xfrm>
                <a:off x="328560" y="4371531"/>
                <a:ext cx="6305851" cy="404983"/>
              </a:xfrm>
              <a:prstGeom prst="rect">
                <a:avLst/>
              </a:prstGeom>
              <a:blipFill>
                <a:blip r:embed="rId5"/>
                <a:stretch>
                  <a:fillRect b="-8955"/>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DFB78D38-10BB-4F7A-AE2B-7E7E4518A392}"/>
              </a:ext>
            </a:extLst>
          </p:cNvPr>
          <p:cNvSpPr/>
          <p:nvPr/>
        </p:nvSpPr>
        <p:spPr>
          <a:xfrm>
            <a:off x="418383" y="4901893"/>
            <a:ext cx="3254417" cy="666657"/>
          </a:xfrm>
          <a:prstGeom prst="rect">
            <a:avLst/>
          </a:prstGeom>
        </p:spPr>
        <p:txBody>
          <a:bodyPr wrap="none">
            <a:spAutoFit/>
          </a:bodyPr>
          <a:lstStyle/>
          <a:p>
            <a:pPr>
              <a:lnSpc>
                <a:spcPct val="250000"/>
              </a:lnSpc>
              <a:buClr>
                <a:schemeClr val="bg1"/>
              </a:buClr>
              <a:buSzPct val="80000"/>
            </a:pP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从知识到数据（实例）：演绎</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7F038C2-9C22-4E9E-B8B6-F0A2FA8C74AF}"/>
                  </a:ext>
                </a:extLst>
              </p:cNvPr>
              <p:cNvSpPr/>
              <p:nvPr/>
            </p:nvSpPr>
            <p:spPr>
              <a:xfrm>
                <a:off x="1831068" y="5619656"/>
                <a:ext cx="2267287" cy="507831"/>
              </a:xfrm>
              <a:prstGeom prst="rect">
                <a:avLst/>
              </a:prstGeom>
            </p:spPr>
            <p:txBody>
              <a:bodyPr wrap="none">
                <a:spAutoFit/>
              </a:bodyPr>
              <a:lstStyle/>
              <a:p>
                <a:pPr algn="just">
                  <a:lnSpc>
                    <a:spcPct val="150000"/>
                  </a:lnSpc>
                </a:pPr>
                <a14:m>
                  <m:oMathPara xmlns:m="http://schemas.openxmlformats.org/officeDocument/2006/math">
                    <m:oMathParaPr>
                      <m:jc m:val="centerGroup"/>
                    </m:oMathParaPr>
                    <m:oMath xmlns:m="http://schemas.openxmlformats.org/officeDocument/2006/math">
                      <m:r>
                        <a:rPr lang="en-US" altLang="zh-CN" i="1" u="sng" smtClean="0">
                          <a:solidFill>
                            <a:schemeClr val="accent1">
                              <a:lumMod val="20000"/>
                              <a:lumOff val="80000"/>
                            </a:schemeClr>
                          </a:solidFill>
                          <a:latin typeface="Cambria Math"/>
                        </a:rPr>
                        <m:t>𝑓𝑎𝑡h𝑒𝑟</m:t>
                      </m:r>
                      <m:r>
                        <a:rPr lang="en-US" altLang="zh-CN" i="1" u="sng" smtClean="0">
                          <a:solidFill>
                            <a:schemeClr val="accent1">
                              <a:lumMod val="20000"/>
                              <a:lumOff val="80000"/>
                            </a:schemeClr>
                          </a:solidFill>
                          <a:latin typeface="Cambria Math"/>
                        </a:rPr>
                        <m:t>(</m:t>
                      </m:r>
                      <m:r>
                        <a:rPr lang="en-US" altLang="zh-CN" i="1" u="sng" smtClean="0">
                          <a:solidFill>
                            <a:schemeClr val="accent1">
                              <a:lumMod val="20000"/>
                              <a:lumOff val="80000"/>
                            </a:schemeClr>
                          </a:solidFill>
                          <a:latin typeface="Cambria Math"/>
                        </a:rPr>
                        <m:t>𝐷𝑎𝑣𝑖𝑑</m:t>
                      </m:r>
                      <m:r>
                        <a:rPr lang="en-US" altLang="zh-CN" i="1" u="sng" smtClean="0">
                          <a:solidFill>
                            <a:schemeClr val="accent1">
                              <a:lumMod val="20000"/>
                              <a:lumOff val="80000"/>
                            </a:schemeClr>
                          </a:solidFill>
                          <a:latin typeface="Cambria Math"/>
                        </a:rPr>
                        <m:t>,</m:t>
                      </m:r>
                      <m:r>
                        <a:rPr lang="en-US" altLang="zh-CN" i="1" u="sng" smtClean="0">
                          <a:solidFill>
                            <a:schemeClr val="accent1">
                              <a:lumMod val="20000"/>
                              <a:lumOff val="80000"/>
                            </a:schemeClr>
                          </a:solidFill>
                          <a:latin typeface="Cambria Math"/>
                        </a:rPr>
                        <m:t>𝐴𝑛𝑛</m:t>
                      </m:r>
                      <m:r>
                        <a:rPr lang="en-US" altLang="zh-CN" i="1" u="sng" smtClean="0">
                          <a:solidFill>
                            <a:schemeClr val="accent1">
                              <a:lumMod val="20000"/>
                              <a:lumOff val="80000"/>
                            </a:schemeClr>
                          </a:solidFill>
                          <a:latin typeface="Cambria Math"/>
                        </a:rPr>
                        <m:t>)</m:t>
                      </m:r>
                    </m:oMath>
                  </m:oMathPara>
                </a14:m>
                <a:endParaRPr lang="en-US" altLang="zh-CN" u="sng" dirty="0">
                  <a:solidFill>
                    <a:schemeClr val="accent1">
                      <a:lumMod val="20000"/>
                      <a:lumOff val="8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57F038C2-9C22-4E9E-B8B6-F0A2FA8C74AF}"/>
                  </a:ext>
                </a:extLst>
              </p:cNvPr>
              <p:cNvSpPr>
                <a:spLocks noRot="1" noChangeAspect="1" noMove="1" noResize="1" noEditPoints="1" noAdjustHandles="1" noChangeArrowheads="1" noChangeShapeType="1" noTextEdit="1"/>
              </p:cNvSpPr>
              <p:nvPr/>
            </p:nvSpPr>
            <p:spPr>
              <a:xfrm>
                <a:off x="1831068" y="5619656"/>
                <a:ext cx="2267287" cy="507831"/>
              </a:xfrm>
              <a:prstGeom prst="rect">
                <a:avLst/>
              </a:prstGeom>
              <a:blipFill>
                <a:blip r:embed="rId6"/>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8380C63-F81B-47D3-A2A8-3213E8D996B5}"/>
              </a:ext>
            </a:extLst>
          </p:cNvPr>
          <p:cNvPicPr>
            <a:picLocks noChangeAspect="1"/>
          </p:cNvPicPr>
          <p:nvPr/>
        </p:nvPicPr>
        <p:blipFill>
          <a:blip r:embed="rId7"/>
          <a:stretch>
            <a:fillRect/>
          </a:stretch>
        </p:blipFill>
        <p:spPr>
          <a:xfrm>
            <a:off x="7560496" y="2554096"/>
            <a:ext cx="4066206" cy="3014454"/>
          </a:xfrm>
          <a:prstGeom prst="rect">
            <a:avLst/>
          </a:prstGeom>
        </p:spPr>
      </p:pic>
    </p:spTree>
    <p:extLst>
      <p:ext uri="{BB962C8B-B14F-4D97-AF65-F5344CB8AC3E}">
        <p14:creationId xmlns:p14="http://schemas.microsoft.com/office/powerpoint/2010/main" val="93646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6BF2D55-6B9E-44C0-9163-1474ADB77EC0}"/>
                  </a:ext>
                </a:extLst>
              </p:cNvPr>
              <p:cNvSpPr/>
              <p:nvPr/>
            </p:nvSpPr>
            <p:spPr>
              <a:xfrm>
                <a:off x="328560" y="1448094"/>
                <a:ext cx="11605679" cy="1156727"/>
              </a:xfrm>
              <a:prstGeom prst="rect">
                <a:avLst/>
              </a:prstGeom>
            </p:spPr>
            <p:txBody>
              <a:bodyPr wrap="square">
                <a:spAutoFit/>
              </a:bodyPr>
              <a:lstStyle/>
              <a:p>
                <a:pPr algn="just">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如果定义如下推理规则：</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𝑀𝑜𝑡h𝑒𝑟</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𝐶𝑜𝑢𝑝𝑙𝑒</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𝑧</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600" i="1">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𝑦</m:t>
                        </m:r>
                      </m:e>
                    </m:d>
                    <m:r>
                      <a:rPr lang="en-US" altLang="zh-CN" sz="16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，就可在现有知识</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𝑀𝑜𝑡h𝑒𝑟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基础上进行推理，得到新的知识</a:t>
                </a:r>
                <a14:m>
                  <m:oMath xmlns:m="http://schemas.openxmlformats.org/officeDocument/2006/math">
                    <m:r>
                      <a:rPr lang="en-US" altLang="zh-CN" sz="1600">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，即补充了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的关系，从而对原来的知识图谱进行了完善，扩展了实体之间的关系。</a:t>
                </a:r>
              </a:p>
            </p:txBody>
          </p:sp>
        </mc:Choice>
        <mc:Fallback xmlns="">
          <p:sp>
            <p:nvSpPr>
              <p:cNvPr id="2" name="矩形 1">
                <a:extLst>
                  <a:ext uri="{FF2B5EF4-FFF2-40B4-BE49-F238E27FC236}">
                    <a16:creationId xmlns:a16="http://schemas.microsoft.com/office/drawing/2014/main" id="{C6BF2D55-6B9E-44C0-9163-1474ADB77EC0}"/>
                  </a:ext>
                </a:extLst>
              </p:cNvPr>
              <p:cNvSpPr>
                <a:spLocks noRot="1" noChangeAspect="1" noMove="1" noResize="1" noEditPoints="1" noAdjustHandles="1" noChangeArrowheads="1" noChangeShapeType="1" noTextEdit="1"/>
              </p:cNvSpPr>
              <p:nvPr/>
            </p:nvSpPr>
            <p:spPr>
              <a:xfrm>
                <a:off x="328560" y="1448094"/>
                <a:ext cx="11605679" cy="1156727"/>
              </a:xfrm>
              <a:prstGeom prst="rect">
                <a:avLst/>
              </a:prstGeom>
              <a:blipFill>
                <a:blip r:embed="rId4"/>
                <a:stretch>
                  <a:fillRect l="-315" r="-263" b="-6349"/>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知识图谱推理：归纳学习</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3957FC29-E895-4E0E-952A-92FEB6F4CE2A}"/>
              </a:ext>
            </a:extLst>
          </p:cNvPr>
          <p:cNvSpPr/>
          <p:nvPr/>
        </p:nvSpPr>
        <p:spPr>
          <a:xfrm>
            <a:off x="138223" y="2843749"/>
            <a:ext cx="7042379" cy="2951705"/>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归纳逻辑程序设计</a:t>
            </a:r>
            <a:r>
              <a:rPr lang="en-US" altLang="zh-CN" dirty="0">
                <a:solidFill>
                  <a:srgbClr val="000000"/>
                </a:solidFill>
                <a:latin typeface="Times New Roman" panose="02020603050405020304" pitchFamily="18" charset="0"/>
                <a:ea typeface="楷体_GB2312"/>
                <a:cs typeface="Times New Roman" panose="02020603050405020304" pitchFamily="18" charset="0"/>
              </a:rPr>
              <a:t> (inductive logic programming</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en-US" dirty="0">
                <a:solidFill>
                  <a:srgbClr val="000000"/>
                </a:solidFill>
                <a:latin typeface="Times New Roman" panose="02020603050405020304" pitchFamily="18" charset="0"/>
                <a:ea typeface="楷体_GB2312"/>
                <a:cs typeface="Times New Roman" panose="02020603050405020304" pitchFamily="18" charset="0"/>
              </a:rPr>
              <a:t> </a:t>
            </a:r>
            <a:r>
              <a:rPr lang="zh-CN" altLang="zh-CN" dirty="0">
                <a:solidFill>
                  <a:srgbClr val="000000"/>
                </a:solidFill>
                <a:latin typeface="Times New Roman" panose="02020603050405020304" pitchFamily="18" charset="0"/>
                <a:ea typeface="楷体_GB2312"/>
                <a:cs typeface="Times New Roman" panose="02020603050405020304" pitchFamily="18" charset="0"/>
              </a:rPr>
              <a:t>是机器学习和逻辑程序设计交叉领域的研究内容。</a:t>
            </a:r>
            <a:r>
              <a:rPr lang="en-US" altLang="zh-CN" dirty="0">
                <a:solidFill>
                  <a:srgbClr val="000000"/>
                </a:solidFill>
                <a:latin typeface="Times New Roman" panose="02020603050405020304" pitchFamily="18" charset="0"/>
                <a:ea typeface="楷体_GB2312"/>
                <a:cs typeface="Times New Roman" panose="02020603050405020304" pitchFamily="18" charset="0"/>
              </a:rPr>
              <a:t>Gordon Plotkin</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 Ehud Shapiro</a:t>
            </a:r>
            <a:r>
              <a:rPr lang="zh-CN" altLang="zh-CN" dirty="0">
                <a:solidFill>
                  <a:srgbClr val="000000"/>
                </a:solidFill>
                <a:latin typeface="Times New Roman" panose="02020603050405020304" pitchFamily="18" charset="0"/>
                <a:ea typeface="楷体_GB2312"/>
                <a:cs typeface="Times New Roman" panose="02020603050405020304" pitchFamily="18" charset="0"/>
              </a:rPr>
              <a:t>推动了在形式逻辑框架下进行归纳机器学习，为</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研究打下了理论基础</a:t>
            </a:r>
            <a:r>
              <a:rPr lang="zh-CN" altLang="en-US"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使用一阶谓词逻辑进行知识表示，通过修改和扩充逻辑表达式对现有知识归纳，完成推理任务。</a:t>
            </a:r>
          </a:p>
          <a:p>
            <a:pPr marL="285750" indent="-285750" algn="just">
              <a:lnSpc>
                <a:spcPct val="1500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作为</a:t>
            </a:r>
            <a:r>
              <a:rPr lang="en-US" altLang="zh-CN" dirty="0">
                <a:solidFill>
                  <a:srgbClr val="000000"/>
                </a:solidFill>
                <a:latin typeface="Times New Roman" panose="02020603050405020304" pitchFamily="18" charset="0"/>
                <a:ea typeface="楷体_GB2312"/>
                <a:cs typeface="Times New Roman" panose="02020603050405020304" pitchFamily="18" charset="0"/>
              </a:rPr>
              <a:t>ILP</a:t>
            </a:r>
            <a:r>
              <a:rPr lang="zh-CN" altLang="zh-CN" dirty="0">
                <a:solidFill>
                  <a:srgbClr val="000000"/>
                </a:solidFill>
                <a:latin typeface="Times New Roman" panose="02020603050405020304" pitchFamily="18" charset="0"/>
                <a:ea typeface="楷体_GB2312"/>
                <a:cs typeface="Times New Roman" panose="02020603050405020304" pitchFamily="18" charset="0"/>
              </a:rPr>
              <a:t>的代表性方法，</a:t>
            </a:r>
            <a:r>
              <a:rPr lang="en-US" altLang="zh-CN" dirty="0">
                <a:solidFill>
                  <a:srgbClr val="000000"/>
                </a:solidFill>
                <a:latin typeface="Times New Roman" panose="02020603050405020304" pitchFamily="18" charset="0"/>
                <a:ea typeface="楷体_GB2312"/>
                <a:cs typeface="Times New Roman" panose="02020603050405020304" pitchFamily="18" charset="0"/>
              </a:rPr>
              <a:t>FOIL</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r>
              <a:rPr lang="en-US" altLang="zh-CN" dirty="0">
                <a:solidFill>
                  <a:srgbClr val="000000"/>
                </a:solidFill>
                <a:latin typeface="Times New Roman" panose="02020603050405020304" pitchFamily="18" charset="0"/>
                <a:ea typeface="楷体_GB2312"/>
                <a:cs typeface="Times New Roman" panose="02020603050405020304" pitchFamily="18" charset="0"/>
              </a:rPr>
              <a:t>First Order Inductive Learner</a:t>
            </a:r>
            <a:r>
              <a:rPr lang="zh-CN" altLang="zh-CN" dirty="0">
                <a:solidFill>
                  <a:srgbClr val="000000"/>
                </a:solidFill>
                <a:latin typeface="Times New Roman" panose="02020603050405020304" pitchFamily="18" charset="0"/>
                <a:ea typeface="楷体_GB2312"/>
                <a:cs typeface="Times New Roman" panose="02020603050405020304" pitchFamily="18" charset="0"/>
              </a:rPr>
              <a:t>）通过</a:t>
            </a:r>
            <a:r>
              <a:rPr lang="zh-CN" altLang="zh-CN" b="1" dirty="0">
                <a:solidFill>
                  <a:srgbClr val="C00000"/>
                </a:solidFill>
                <a:latin typeface="Times New Roman" panose="02020603050405020304" pitchFamily="18" charset="0"/>
                <a:ea typeface="楷体_GB2312"/>
                <a:cs typeface="Times New Roman" panose="02020603050405020304" pitchFamily="18" charset="0"/>
              </a:rPr>
              <a:t>序贯覆盖学习推理</a:t>
            </a:r>
            <a:r>
              <a:rPr lang="zh-CN" altLang="zh-CN" dirty="0">
                <a:solidFill>
                  <a:srgbClr val="000000"/>
                </a:solidFill>
                <a:latin typeface="Times New Roman" panose="02020603050405020304" pitchFamily="18" charset="0"/>
                <a:ea typeface="楷体_GB2312"/>
                <a:cs typeface="Times New Roman" panose="02020603050405020304" pitchFamily="18" charset="0"/>
              </a:rPr>
              <a:t>。</a:t>
            </a:r>
          </a:p>
        </p:txBody>
      </p:sp>
      <p:pic>
        <p:nvPicPr>
          <p:cNvPr id="4" name="图片 3">
            <a:extLst>
              <a:ext uri="{FF2B5EF4-FFF2-40B4-BE49-F238E27FC236}">
                <a16:creationId xmlns:a16="http://schemas.microsoft.com/office/drawing/2014/main" id="{C5FC7FDE-2659-4147-B3DF-C0D82EA0DC04}"/>
              </a:ext>
            </a:extLst>
          </p:cNvPr>
          <p:cNvPicPr>
            <a:picLocks noChangeAspect="1"/>
          </p:cNvPicPr>
          <p:nvPr/>
        </p:nvPicPr>
        <p:blipFill>
          <a:blip r:embed="rId5"/>
          <a:stretch>
            <a:fillRect/>
          </a:stretch>
        </p:blipFill>
        <p:spPr>
          <a:xfrm>
            <a:off x="7719984" y="2983766"/>
            <a:ext cx="3669803" cy="2538827"/>
          </a:xfrm>
          <a:prstGeom prst="rect">
            <a:avLst/>
          </a:prstGeom>
        </p:spPr>
      </p:pic>
    </p:spTree>
    <p:extLst>
      <p:ext uri="{BB962C8B-B14F-4D97-AF65-F5344CB8AC3E}">
        <p14:creationId xmlns:p14="http://schemas.microsoft.com/office/powerpoint/2010/main" val="2528591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748B6EA-AF73-4A46-AE0A-6262BB928BD3}"/>
                  </a:ext>
                </a:extLst>
              </p:cNvPr>
              <p:cNvSpPr/>
              <p:nvPr/>
            </p:nvSpPr>
            <p:spPr>
              <a:xfrm>
                <a:off x="4897978" y="2370172"/>
                <a:ext cx="7185594"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smtClean="0">
                          <a:latin typeface="Cambria Math"/>
                        </a:rPr>
                        <m:t>(∀</m:t>
                      </m:r>
                      <m:r>
                        <a:rPr lang="en-US" altLang="zh-CN" sz="1600" i="1" smtClean="0">
                          <a:latin typeface="Cambria Math"/>
                        </a:rPr>
                        <m:t>𝑥</m:t>
                      </m:r>
                      <m:r>
                        <a:rPr lang="en-US" altLang="zh-CN" sz="1600" i="1" smtClean="0">
                          <a:latin typeface="Cambria Math"/>
                        </a:rPr>
                        <m:t>)(∀</m:t>
                      </m:r>
                      <m:r>
                        <a:rPr lang="en-US" altLang="zh-CN" sz="1600" i="1" smtClean="0">
                          <a:latin typeface="Cambria Math"/>
                        </a:rPr>
                        <m:t>𝑦</m:t>
                      </m:r>
                      <m:r>
                        <a:rPr lang="en-US" altLang="zh-CN" sz="1600" i="1" smtClean="0">
                          <a:latin typeface="Cambria Math"/>
                        </a:rPr>
                        <m:t>)(∀</m:t>
                      </m:r>
                      <m:r>
                        <a:rPr lang="en-US" altLang="zh-CN" sz="1600" i="1" smtClean="0">
                          <a:latin typeface="Cambria Math"/>
                        </a:rPr>
                        <m:t>𝑧</m:t>
                      </m:r>
                      <m:r>
                        <a:rPr lang="en-US" altLang="zh-CN" sz="1600" i="1" smtClean="0">
                          <a:latin typeface="Cambria Math"/>
                        </a:rPr>
                        <m:t>)</m:t>
                      </m:r>
                      <m:d>
                        <m:dPr>
                          <m:ctrlPr>
                            <a:rPr lang="zh-CN" altLang="zh-CN" sz="1600" i="1">
                              <a:latin typeface="Cambria Math" panose="02040503050406030204" pitchFamily="18" charset="0"/>
                            </a:rPr>
                          </m:ctrlPr>
                        </m:dPr>
                        <m:e>
                          <m:r>
                            <a:rPr lang="en-US" altLang="zh-CN" sz="1600" i="1">
                              <a:latin typeface="Cambria Math"/>
                            </a:rPr>
                            <m:t>𝑀𝑜𝑡h𝑒𝑟</m:t>
                          </m:r>
                          <m:d>
                            <m:dPr>
                              <m:ctrlPr>
                                <a:rPr lang="zh-CN" altLang="zh-CN" sz="1600" i="1">
                                  <a:latin typeface="Cambria Math" panose="02040503050406030204" pitchFamily="18" charset="0"/>
                                </a:rPr>
                              </m:ctrlPr>
                            </m:dPr>
                            <m:e>
                              <m:r>
                                <a:rPr lang="en-US" altLang="zh-CN" sz="1600" b="0" i="1" smtClean="0">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b="0" i="1" smtClean="0">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12" name="矩形 11">
                <a:extLst>
                  <a:ext uri="{FF2B5EF4-FFF2-40B4-BE49-F238E27FC236}">
                    <a16:creationId xmlns:a16="http://schemas.microsoft.com/office/drawing/2014/main" id="{7748B6EA-AF73-4A46-AE0A-6262BB928BD3}"/>
                  </a:ext>
                </a:extLst>
              </p:cNvPr>
              <p:cNvSpPr>
                <a:spLocks noRot="1" noChangeAspect="1" noMove="1" noResize="1" noEditPoints="1" noAdjustHandles="1" noChangeArrowheads="1" noChangeShapeType="1" noTextEdit="1"/>
              </p:cNvSpPr>
              <p:nvPr/>
            </p:nvSpPr>
            <p:spPr>
              <a:xfrm>
                <a:off x="4897978" y="2370172"/>
                <a:ext cx="7185594" cy="370294"/>
              </a:xfrm>
              <a:prstGeom prst="rect">
                <a:avLst/>
              </a:prstGeom>
              <a:blipFill>
                <a:blip r:embed="rId5"/>
                <a:stretch>
                  <a:fillRect b="-6557"/>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6C23941E-D613-445D-8533-3F56764A0363}"/>
              </a:ext>
            </a:extLst>
          </p:cNvPr>
          <p:cNvCxnSpPr>
            <a:cxnSpLocks/>
          </p:cNvCxnSpPr>
          <p:nvPr/>
        </p:nvCxnSpPr>
        <p:spPr>
          <a:xfrm flipV="1">
            <a:off x="9691732" y="2853010"/>
            <a:ext cx="1577458" cy="90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上箭头 4">
            <a:extLst>
              <a:ext uri="{FF2B5EF4-FFF2-40B4-BE49-F238E27FC236}">
                <a16:creationId xmlns:a16="http://schemas.microsoft.com/office/drawing/2014/main" id="{0E1C9E88-FB84-494F-AB16-9DA776D85F77}"/>
              </a:ext>
            </a:extLst>
          </p:cNvPr>
          <p:cNvSpPr/>
          <p:nvPr/>
        </p:nvSpPr>
        <p:spPr>
          <a:xfrm>
            <a:off x="10399395" y="2950442"/>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cxnSp>
        <p:nvCxnSpPr>
          <p:cNvPr id="16" name="直接连接符 15">
            <a:extLst>
              <a:ext uri="{FF2B5EF4-FFF2-40B4-BE49-F238E27FC236}">
                <a16:creationId xmlns:a16="http://schemas.microsoft.com/office/drawing/2014/main" id="{559F3E05-100C-47F6-AA16-66741722ADD3}"/>
              </a:ext>
            </a:extLst>
          </p:cNvPr>
          <p:cNvCxnSpPr>
            <a:cxnSpLocks/>
          </p:cNvCxnSpPr>
          <p:nvPr/>
        </p:nvCxnSpPr>
        <p:spPr>
          <a:xfrm>
            <a:off x="5886770" y="2824483"/>
            <a:ext cx="342205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上箭头 8">
            <a:extLst>
              <a:ext uri="{FF2B5EF4-FFF2-40B4-BE49-F238E27FC236}">
                <a16:creationId xmlns:a16="http://schemas.microsoft.com/office/drawing/2014/main" id="{9998619A-7DA2-4C5C-95F0-80D553C60150}"/>
              </a:ext>
            </a:extLst>
          </p:cNvPr>
          <p:cNvSpPr/>
          <p:nvPr/>
        </p:nvSpPr>
        <p:spPr>
          <a:xfrm>
            <a:off x="7354099" y="2876670"/>
            <a:ext cx="222177"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8" name="矩形 17">
            <a:extLst>
              <a:ext uri="{FF2B5EF4-FFF2-40B4-BE49-F238E27FC236}">
                <a16:creationId xmlns:a16="http://schemas.microsoft.com/office/drawing/2014/main" id="{26447E86-D794-4A31-BEA8-8CCE10BB9C89}"/>
              </a:ext>
            </a:extLst>
          </p:cNvPr>
          <p:cNvSpPr/>
          <p:nvPr/>
        </p:nvSpPr>
        <p:spPr>
          <a:xfrm>
            <a:off x="9724306" y="3420549"/>
            <a:ext cx="1572353"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0" name="矩形 19">
            <a:extLst>
              <a:ext uri="{FF2B5EF4-FFF2-40B4-BE49-F238E27FC236}">
                <a16:creationId xmlns:a16="http://schemas.microsoft.com/office/drawing/2014/main" id="{32124FBB-36BC-48FD-9256-F8CC8C05EDEE}"/>
              </a:ext>
            </a:extLst>
          </p:cNvPr>
          <p:cNvSpPr/>
          <p:nvPr/>
        </p:nvSpPr>
        <p:spPr>
          <a:xfrm>
            <a:off x="6554376" y="3290781"/>
            <a:ext cx="1848693"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前提约束谓词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学习得到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1" name="矩形 20">
            <a:extLst>
              <a:ext uri="{FF2B5EF4-FFF2-40B4-BE49-F238E27FC236}">
                <a16:creationId xmlns:a16="http://schemas.microsoft.com/office/drawing/2014/main" id="{4F5A7984-2067-48FD-9069-D4879D7773F4}"/>
              </a:ext>
            </a:extLst>
          </p:cNvPr>
          <p:cNvSpPr/>
          <p:nvPr/>
        </p:nvSpPr>
        <p:spPr>
          <a:xfrm>
            <a:off x="9900523" y="2342137"/>
            <a:ext cx="1237464" cy="465744"/>
          </a:xfrm>
          <a:prstGeom prst="rect">
            <a:avLst/>
          </a:prstGeom>
          <a:solidFill>
            <a:srgbClr val="FFFF00">
              <a:alpha val="32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0" name="矩形 9">
            <a:extLst>
              <a:ext uri="{FF2B5EF4-FFF2-40B4-BE49-F238E27FC236}">
                <a16:creationId xmlns:a16="http://schemas.microsoft.com/office/drawing/2014/main" id="{05D36905-763E-4650-9A0A-94712FC20C26}"/>
              </a:ext>
            </a:extLst>
          </p:cNvPr>
          <p:cNvSpPr/>
          <p:nvPr/>
        </p:nvSpPr>
        <p:spPr>
          <a:xfrm>
            <a:off x="5776600" y="4418194"/>
            <a:ext cx="6192733" cy="1289712"/>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中，目标谓词是需要推断规则的结论，也称为规则头。在给定推理结论后，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算法学习得到使得结论满足的前提条件，即目标谓词作为结论的推理规则。</a:t>
            </a:r>
          </a:p>
        </p:txBody>
      </p:sp>
      <p:pic>
        <p:nvPicPr>
          <p:cNvPr id="2" name="图片 1">
            <a:extLst>
              <a:ext uri="{FF2B5EF4-FFF2-40B4-BE49-F238E27FC236}">
                <a16:creationId xmlns:a16="http://schemas.microsoft.com/office/drawing/2014/main" id="{F19B7FE8-C63F-4A0D-B678-63E651C21A44}"/>
              </a:ext>
            </a:extLst>
          </p:cNvPr>
          <p:cNvPicPr>
            <a:picLocks noChangeAspect="1"/>
          </p:cNvPicPr>
          <p:nvPr/>
        </p:nvPicPr>
        <p:blipFill>
          <a:blip r:embed="rId6"/>
          <a:stretch>
            <a:fillRect/>
          </a:stretch>
        </p:blipFill>
        <p:spPr>
          <a:xfrm>
            <a:off x="1319184" y="4122476"/>
            <a:ext cx="2955104" cy="2044387"/>
          </a:xfrm>
          <a:prstGeom prst="rect">
            <a:avLst/>
          </a:prstGeom>
        </p:spPr>
      </p:pic>
      <p:pic>
        <p:nvPicPr>
          <p:cNvPr id="3" name="图片 2">
            <a:extLst>
              <a:ext uri="{FF2B5EF4-FFF2-40B4-BE49-F238E27FC236}">
                <a16:creationId xmlns:a16="http://schemas.microsoft.com/office/drawing/2014/main" id="{E0A7C9B5-C545-4D49-8E1D-492AACDDB4DA}"/>
              </a:ext>
            </a:extLst>
          </p:cNvPr>
          <p:cNvPicPr>
            <a:picLocks noChangeAspect="1"/>
          </p:cNvPicPr>
          <p:nvPr/>
        </p:nvPicPr>
        <p:blipFill>
          <a:blip r:embed="rId7"/>
          <a:stretch>
            <a:fillRect/>
          </a:stretch>
        </p:blipFill>
        <p:spPr>
          <a:xfrm>
            <a:off x="712442" y="1738197"/>
            <a:ext cx="4702417" cy="2229625"/>
          </a:xfrm>
          <a:prstGeom prst="rect">
            <a:avLst/>
          </a:prstGeom>
        </p:spPr>
      </p:pic>
    </p:spTree>
    <p:extLst>
      <p:ext uri="{BB962C8B-B14F-4D97-AF65-F5344CB8AC3E}">
        <p14:creationId xmlns:p14="http://schemas.microsoft.com/office/powerpoint/2010/main" val="65391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：正例、反例和背景样例</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9559E2D-35BF-405A-A018-AD9D499F4555}"/>
                  </a:ext>
                </a:extLst>
              </p:cNvPr>
              <p:cNvSpPr/>
              <p:nvPr/>
            </p:nvSpPr>
            <p:spPr>
              <a:xfrm>
                <a:off x="207335" y="1422990"/>
                <a:ext cx="8644270" cy="4850046"/>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为了学习推理规则，需要构造目标谓词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的训练样例，</a:t>
                </a: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训练样例包含正例集合</a:t>
                </a:r>
                <a14:m>
                  <m:oMath xmlns:m="http://schemas.openxmlformats.org/officeDocument/2006/math">
                    <m:sSup>
                      <m:sSupPr>
                        <m:ctrlPr>
                          <a:rPr lang="zh-CN"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ea typeface="楷体_GB2312"/>
                            <a:cs typeface="Times New Roman" panose="02020603050405020304" pitchFamily="18" charset="0"/>
                          </a:rPr>
                          <m:t>𝑬</m:t>
                        </m:r>
                      </m:e>
                      <m:sup>
                        <m:r>
                          <a:rPr lang="en-US" altLang="zh-CN" sz="1600" b="1" i="1">
                            <a:solidFill>
                              <a:srgbClr val="C00000"/>
                            </a:solidFill>
                            <a:latin typeface="Cambria Math" panose="02040503050406030204" pitchFamily="18" charset="0"/>
                            <a:ea typeface="楷体_GB2312"/>
                            <a:cs typeface="Times New Roman" panose="02020603050405020304" pitchFamily="18" charset="0"/>
                          </a:rPr>
                          <m:t>+</m:t>
                        </m:r>
                      </m:sup>
                    </m:sSup>
                  </m:oMath>
                </a14:m>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和反例集合</a:t>
                </a:r>
                <a14:m>
                  <m:oMath xmlns:m="http://schemas.openxmlformats.org/officeDocument/2006/math">
                    <m:sSup>
                      <m:sSupPr>
                        <m:ctrlPr>
                          <a:rPr lang="zh-CN" altLang="zh-CN" sz="1600" b="1" i="1">
                            <a:solidFill>
                              <a:srgbClr val="C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b="1" i="1">
                            <a:solidFill>
                              <a:srgbClr val="C00000"/>
                            </a:solidFill>
                            <a:latin typeface="Cambria Math" panose="02040503050406030204" pitchFamily="18" charset="0"/>
                            <a:ea typeface="楷体_GB2312"/>
                            <a:cs typeface="Times New Roman" panose="02020603050405020304" pitchFamily="18" charset="0"/>
                          </a:rPr>
                          <m:t>𝑬</m:t>
                        </m:r>
                      </m:e>
                      <m:sup>
                        <m:r>
                          <a:rPr lang="en-US" altLang="zh-CN" sz="1600" b="1" i="1">
                            <a:solidFill>
                              <a:srgbClr val="C00000"/>
                            </a:solidFill>
                            <a:latin typeface="Cambria Math" panose="02040503050406030204" pitchFamily="18" charset="0"/>
                            <a:ea typeface="楷体_GB2312"/>
                            <a:cs typeface="Times New Roman" panose="02020603050405020304" pitchFamily="18" charset="0"/>
                          </a:rPr>
                          <m:t>−</m:t>
                        </m:r>
                      </m:sup>
                    </m:sSup>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。当目标谓词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r>
                      <a:rPr lang="en-US" altLang="zh-CN" sz="1600" i="1">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时，从图中知道目标谓词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只有一个正例</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Mike)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反例在知识图谱中一般不会显式给出，但可从知识图谱中构造出来。如从知识图谱中已经知道</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𝐶𝑜𝑢𝑝𝑙𝑒</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成立，则</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可作为目标谓词</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的一个反例，记为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需要注意的是，只有在已知两个实体之间存在的关系且确定这一关系与目标谓词相悖时，才能将这两个实体用于构建目标谓词的反例（从而保证所构造的反例与该两个实体之间已知关系是相悖的），而不能在不知两个实体是否满足目标谓词前提下将它们用于构造目标谓词的反例。例如不能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来构建目标谓词反例，因为从现有知识中不能确定这两个实体之间是否存在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这一关系，即</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有可能是正例，而在本例中两者恰恰存在目标谓词所指定的关系，虽然</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所具有的</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这一关系在知识图谱中暂时未能显示刻画。</a:t>
                </a: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此外在推理中还需要其他</a:t>
                </a: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背景知识</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，这些背景知识来自知识图谱中目标谓词以外的其他谓词实例化结果，如</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𝑆𝑖𝑏𝑙𝑖𝑛𝑔</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(Ann, Mike)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𝐶𝑜𝑢𝑝𝑙</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(David, James)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等。</a:t>
                </a:r>
              </a:p>
            </p:txBody>
          </p:sp>
        </mc:Choice>
        <mc:Fallback xmlns="">
          <p:sp>
            <p:nvSpPr>
              <p:cNvPr id="2" name="矩形 1">
                <a:extLst>
                  <a:ext uri="{FF2B5EF4-FFF2-40B4-BE49-F238E27FC236}">
                    <a16:creationId xmlns:a16="http://schemas.microsoft.com/office/drawing/2014/main" id="{D9559E2D-35BF-405A-A018-AD9D499F4555}"/>
                  </a:ext>
                </a:extLst>
              </p:cNvPr>
              <p:cNvSpPr>
                <a:spLocks noRot="1" noChangeAspect="1" noMove="1" noResize="1" noEditPoints="1" noAdjustHandles="1" noChangeArrowheads="1" noChangeShapeType="1" noTextEdit="1"/>
              </p:cNvSpPr>
              <p:nvPr/>
            </p:nvSpPr>
            <p:spPr>
              <a:xfrm>
                <a:off x="207335" y="1422990"/>
                <a:ext cx="8644270" cy="4850046"/>
              </a:xfrm>
              <a:prstGeom prst="rect">
                <a:avLst/>
              </a:prstGeom>
              <a:blipFill>
                <a:blip r:embed="rId3"/>
                <a:stretch>
                  <a:fillRect l="-353" r="-2821" b="-62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B1BDDA1A-D524-4D91-9E11-4AC9834BB006}"/>
              </a:ext>
            </a:extLst>
          </p:cNvPr>
          <p:cNvPicPr>
            <a:picLocks noChangeAspect="1"/>
          </p:cNvPicPr>
          <p:nvPr/>
        </p:nvPicPr>
        <p:blipFill>
          <a:blip r:embed="rId4"/>
          <a:stretch>
            <a:fillRect/>
          </a:stretch>
        </p:blipFill>
        <p:spPr>
          <a:xfrm>
            <a:off x="9029561" y="2511643"/>
            <a:ext cx="2955104" cy="2395283"/>
          </a:xfrm>
          <a:prstGeom prst="rect">
            <a:avLst/>
          </a:prstGeom>
        </p:spPr>
      </p:pic>
    </p:spTree>
    <p:extLst>
      <p:ext uri="{BB962C8B-B14F-4D97-AF65-F5344CB8AC3E}">
        <p14:creationId xmlns:p14="http://schemas.microsoft.com/office/powerpoint/2010/main" val="2226068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941733"/>
              </a:xfrm>
              <a:prstGeom prst="rect">
                <a:avLst/>
              </a:prstGeom>
            </p:spPr>
            <p:txBody>
              <a:bodyPr wrap="square">
                <a:spAutoFit/>
              </a:bodyPr>
              <a:lstStyle/>
              <a:p>
                <a:pPr indent="266700" algn="just">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从一般到特殊，逐步添加目标谓词的前提约束谓词，直到所构成的推理规则不覆盖任何反例。从一般到特殊指的是对目标谓词或前提约束谓词中的变量赋予具体值，如将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𝑧</m:t>
                    </m:r>
                    <m:r>
                      <a:rPr lang="en-US" altLang="zh-CN"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𝑧</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𝐶𝑜𝑢𝑝𝑙𝑒</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𝑧</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这一推理规则中目标谓词</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 </m:t>
                        </m:r>
                        <m:r>
                          <a:rPr lang="en-US" altLang="zh-CN"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所包含的</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分别赋值为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David</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Ann</a:t>
                </a:r>
                <a:r>
                  <a:rPr lang="zh-CN" altLang="zh-CN" dirty="0">
                    <a:solidFill>
                      <a:srgbClr val="000000"/>
                    </a:solidFill>
                    <a:latin typeface="Times New Roman" panose="02020603050405020304" pitchFamily="18" charset="0"/>
                    <a:ea typeface="楷体_GB2312"/>
                    <a:cs typeface="Times New Roman" panose="02020603050405020304" pitchFamily="18" charset="0"/>
                  </a:rPr>
                  <a:t>，进而进行推理。</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941733"/>
              </a:xfrm>
              <a:prstGeom prst="rect">
                <a:avLst/>
              </a:prstGeom>
              <a:blipFill>
                <a:blip r:embed="rId4"/>
                <a:stretch>
                  <a:fillRect l="-480" t="-40260" r="-427" b="-99351"/>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60DC5F2D-FAF5-4921-BA43-CA06D0F899F2}"/>
              </a:ext>
            </a:extLst>
          </p:cNvPr>
          <p:cNvGrpSpPr/>
          <p:nvPr/>
        </p:nvGrpSpPr>
        <p:grpSpPr>
          <a:xfrm>
            <a:off x="3179072" y="2697811"/>
            <a:ext cx="8827844" cy="1563732"/>
            <a:chOff x="2971800" y="2849016"/>
            <a:chExt cx="8827844" cy="1563732"/>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F210880-4EE5-4E27-B7FF-41BF560C804F}"/>
                    </a:ext>
                  </a:extLst>
                </p:cNvPr>
                <p:cNvSpPr/>
                <p:nvPr/>
              </p:nvSpPr>
              <p:spPr>
                <a:xfrm>
                  <a:off x="2971800" y="2849016"/>
                  <a:ext cx="8827844" cy="3702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a:rPr>
                          <m:t>(∀</m:t>
                        </m:r>
                        <m:r>
                          <a:rPr lang="en-US" altLang="zh-CN" sz="1600" i="1">
                            <a:latin typeface="Cambria Math"/>
                          </a:rPr>
                          <m:t>𝑥</m:t>
                        </m:r>
                        <m:r>
                          <a:rPr lang="en-US" altLang="zh-CN" sz="1600" i="1">
                            <a:latin typeface="Cambria Math"/>
                          </a:rPr>
                          <m:t>)(∀</m:t>
                        </m:r>
                        <m:r>
                          <a:rPr lang="en-US" altLang="zh-CN" sz="1600" i="1">
                            <a:latin typeface="Cambria Math"/>
                          </a:rPr>
                          <m:t>𝑦</m:t>
                        </m:r>
                        <m:r>
                          <a:rPr lang="en-US" altLang="zh-CN" sz="1600" i="1">
                            <a:latin typeface="Cambria Math"/>
                          </a:rPr>
                          <m:t>)(∀</m:t>
                        </m:r>
                        <m:r>
                          <a:rPr lang="en-US" altLang="zh-CN" sz="1600" i="1">
                            <a:latin typeface="Cambria Math"/>
                          </a:rPr>
                          <m:t>𝑧</m:t>
                        </m:r>
                        <m:r>
                          <a:rPr lang="en-US" altLang="zh-CN" sz="1600" i="1">
                            <a:latin typeface="Cambria Math"/>
                          </a:rPr>
                          <m:t>)</m:t>
                        </m:r>
                        <m:d>
                          <m:dPr>
                            <m:ctrlPr>
                              <a:rPr lang="zh-CN" altLang="zh-CN" sz="1600" i="1">
                                <a:latin typeface="Cambria Math" panose="02040503050406030204" pitchFamily="18" charset="0"/>
                              </a:rPr>
                            </m:ctrlPr>
                          </m:dPr>
                          <m:e>
                            <m:r>
                              <a:rPr lang="en-US" altLang="zh-CN" sz="1600" i="1">
                                <a:latin typeface="Cambria Math"/>
                              </a:rPr>
                              <m:t>𝑀𝑜𝑡h𝑒𝑟</m:t>
                            </m:r>
                            <m:d>
                              <m:dPr>
                                <m:ctrlPr>
                                  <a:rPr lang="zh-CN" altLang="zh-CN" sz="1600" i="1">
                                    <a:latin typeface="Cambria Math" panose="02040503050406030204" pitchFamily="18" charset="0"/>
                                  </a:rPr>
                                </m:ctrlPr>
                              </m:dPr>
                              <m:e>
                                <m:r>
                                  <a:rPr lang="en-US" altLang="zh-CN" sz="1600" i="1">
                                    <a:latin typeface="Cambria Math"/>
                                  </a:rPr>
                                  <m:t>𝑧</m:t>
                                </m:r>
                                <m:r>
                                  <a:rPr lang="en-US" altLang="zh-CN" sz="1600" i="1">
                                    <a:latin typeface="Cambria Math"/>
                                  </a:rPr>
                                  <m:t>, </m:t>
                                </m:r>
                                <m:r>
                                  <a:rPr lang="en-US" altLang="zh-CN" sz="1600" i="1">
                                    <a:latin typeface="Cambria Math"/>
                                  </a:rPr>
                                  <m:t>𝑦</m:t>
                                </m:r>
                              </m:e>
                            </m:d>
                            <m:r>
                              <a:rPr lang="en-US" altLang="zh-CN" sz="1600" i="1">
                                <a:latin typeface="Cambria Math"/>
                              </a:rPr>
                              <m:t>∧</m:t>
                            </m:r>
                            <m:r>
                              <a:rPr lang="en-US" altLang="zh-CN" sz="1600">
                                <a:latin typeface="Cambria Math"/>
                              </a:rPr>
                              <m:t> </m:t>
                            </m:r>
                            <m:r>
                              <a:rPr lang="en-US" altLang="zh-CN" sz="1600" i="1">
                                <a:latin typeface="Cambria Math"/>
                              </a:rPr>
                              <m:t>𝐶𝑜𝑢𝑝𝑙𝑒</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m:t>
                                </m:r>
                                <m:r>
                                  <a:rPr lang="en-US" altLang="zh-CN" sz="1600" i="1">
                                    <a:latin typeface="Cambria Math"/>
                                  </a:rPr>
                                  <m:t>𝑧</m:t>
                                </m:r>
                              </m:e>
                            </m:d>
                            <m:r>
                              <a:rPr lang="en-US" altLang="zh-CN" sz="1600" i="1">
                                <a:latin typeface="Cambria Math"/>
                              </a:rPr>
                              <m:t>→</m:t>
                            </m:r>
                            <m:r>
                              <a:rPr lang="en-US" altLang="zh-CN" sz="1600" i="1">
                                <a:latin typeface="Cambria Math"/>
                              </a:rPr>
                              <m:t>𝐹𝑎𝑡h𝑒𝑟</m:t>
                            </m:r>
                            <m:d>
                              <m:dPr>
                                <m:ctrlPr>
                                  <a:rPr lang="zh-CN" altLang="zh-CN" sz="1600" i="1">
                                    <a:latin typeface="Cambria Math" panose="02040503050406030204" pitchFamily="18" charset="0"/>
                                  </a:rPr>
                                </m:ctrlPr>
                              </m:dPr>
                              <m:e>
                                <m:r>
                                  <a:rPr lang="en-US" altLang="zh-CN" sz="1600" i="1">
                                    <a:latin typeface="Cambria Math"/>
                                  </a:rPr>
                                  <m:t>𝑥</m:t>
                                </m:r>
                                <m:r>
                                  <a:rPr lang="en-US" altLang="zh-CN" sz="1600" i="1">
                                    <a:latin typeface="Cambria Math"/>
                                  </a:rPr>
                                  <m:t>, </m:t>
                                </m:r>
                                <m:r>
                                  <a:rPr lang="en-US" altLang="zh-CN" sz="1600" i="1">
                                    <a:latin typeface="Cambria Math"/>
                                  </a:rPr>
                                  <m:t>𝑦</m:t>
                                </m:r>
                              </m:e>
                            </m:d>
                          </m:e>
                        </m:d>
                      </m:oMath>
                    </m:oMathPara>
                  </a14:m>
                  <a:endParaRPr lang="zh-CN" altLang="zh-CN" sz="1600" dirty="0"/>
                </a:p>
              </p:txBody>
            </p:sp>
          </mc:Choice>
          <mc:Fallback xmlns="">
            <p:sp>
              <p:nvSpPr>
                <p:cNvPr id="8" name="矩形 7">
                  <a:extLst>
                    <a:ext uri="{FF2B5EF4-FFF2-40B4-BE49-F238E27FC236}">
                      <a16:creationId xmlns:a16="http://schemas.microsoft.com/office/drawing/2014/main" id="{8F210880-4EE5-4E27-B7FF-41BF560C804F}"/>
                    </a:ext>
                  </a:extLst>
                </p:cNvPr>
                <p:cNvSpPr>
                  <a:spLocks noRot="1" noChangeAspect="1" noMove="1" noResize="1" noEditPoints="1" noAdjustHandles="1" noChangeArrowheads="1" noChangeShapeType="1" noTextEdit="1"/>
                </p:cNvSpPr>
                <p:nvPr/>
              </p:nvSpPr>
              <p:spPr>
                <a:xfrm>
                  <a:off x="2971800" y="2849016"/>
                  <a:ext cx="8827844" cy="370294"/>
                </a:xfrm>
                <a:prstGeom prst="rect">
                  <a:avLst/>
                </a:prstGeom>
                <a:blipFill>
                  <a:blip r:embed="rId5"/>
                  <a:stretch>
                    <a:fillRect b="-8333"/>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F179E719-4A29-42D1-8446-581A6D12DEDB}"/>
                </a:ext>
              </a:extLst>
            </p:cNvPr>
            <p:cNvCxnSpPr>
              <a:cxnSpLocks/>
            </p:cNvCxnSpPr>
            <p:nvPr/>
          </p:nvCxnSpPr>
          <p:spPr>
            <a:xfrm>
              <a:off x="8612610" y="3311029"/>
              <a:ext cx="1408813" cy="147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上箭头 4">
              <a:extLst>
                <a:ext uri="{FF2B5EF4-FFF2-40B4-BE49-F238E27FC236}">
                  <a16:creationId xmlns:a16="http://schemas.microsoft.com/office/drawing/2014/main" id="{6137AF53-803F-41EC-AEF1-6757CB395A8F}"/>
                </a:ext>
              </a:extLst>
            </p:cNvPr>
            <p:cNvSpPr/>
            <p:nvPr/>
          </p:nvSpPr>
          <p:spPr>
            <a:xfrm>
              <a:off x="9459335" y="3449643"/>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cxnSp>
          <p:nvCxnSpPr>
            <p:cNvPr id="11" name="直接连接符 10">
              <a:extLst>
                <a:ext uri="{FF2B5EF4-FFF2-40B4-BE49-F238E27FC236}">
                  <a16:creationId xmlns:a16="http://schemas.microsoft.com/office/drawing/2014/main" id="{45CD1567-D3FB-40C4-A99A-0C38B0553285}"/>
                </a:ext>
              </a:extLst>
            </p:cNvPr>
            <p:cNvCxnSpPr>
              <a:cxnSpLocks/>
            </p:cNvCxnSpPr>
            <p:nvPr/>
          </p:nvCxnSpPr>
          <p:spPr>
            <a:xfrm>
              <a:off x="4853763" y="3298001"/>
              <a:ext cx="355469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上箭头 8">
              <a:extLst>
                <a:ext uri="{FF2B5EF4-FFF2-40B4-BE49-F238E27FC236}">
                  <a16:creationId xmlns:a16="http://schemas.microsoft.com/office/drawing/2014/main" id="{8ED8249F-C018-4575-89FB-A35E35985B1C}"/>
                </a:ext>
              </a:extLst>
            </p:cNvPr>
            <p:cNvSpPr/>
            <p:nvPr/>
          </p:nvSpPr>
          <p:spPr>
            <a:xfrm>
              <a:off x="6554519" y="3415515"/>
              <a:ext cx="272955" cy="3366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4" name="矩形 13">
              <a:extLst>
                <a:ext uri="{FF2B5EF4-FFF2-40B4-BE49-F238E27FC236}">
                  <a16:creationId xmlns:a16="http://schemas.microsoft.com/office/drawing/2014/main" id="{2BAAFAAE-B93A-4ED4-A75C-8183F20E1E50}"/>
                </a:ext>
              </a:extLst>
            </p:cNvPr>
            <p:cNvSpPr/>
            <p:nvPr/>
          </p:nvSpPr>
          <p:spPr>
            <a:xfrm>
              <a:off x="8543360" y="3827973"/>
              <a:ext cx="1931711"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目标谓词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已知</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15" name="矩形 14">
              <a:extLst>
                <a:ext uri="{FF2B5EF4-FFF2-40B4-BE49-F238E27FC236}">
                  <a16:creationId xmlns:a16="http://schemas.microsoft.com/office/drawing/2014/main" id="{E8F1781C-0F47-468D-B63D-60677D1A55D0}"/>
                </a:ext>
              </a:extLst>
            </p:cNvPr>
            <p:cNvSpPr/>
            <p:nvPr/>
          </p:nvSpPr>
          <p:spPr>
            <a:xfrm>
              <a:off x="5492078" y="3749948"/>
              <a:ext cx="2271207" cy="584775"/>
            </a:xfrm>
            <a:prstGeom prst="rect">
              <a:avLst/>
            </a:prstGeom>
          </p:spPr>
          <p:txBody>
            <a:bodyPr wrap="square">
              <a:spAutoFit/>
            </a:bodyPr>
            <a:lstStyle/>
            <a:p>
              <a:pPr algn="ctr"/>
              <a:r>
                <a:rPr lang="zh-CN" altLang="en-US" sz="1600" dirty="0">
                  <a:latin typeface="黑体" panose="02010609060101010101" pitchFamily="49" charset="-122"/>
                  <a:ea typeface="黑体" panose="02010609060101010101" pitchFamily="49" charset="-122"/>
                </a:rPr>
                <a:t>前提约束谓词</a:t>
              </a:r>
              <a:endParaRPr lang="en-US" altLang="zh-CN" sz="1600" dirty="0">
                <a:latin typeface="黑体" panose="02010609060101010101" pitchFamily="49" charset="-122"/>
                <a:ea typeface="黑体" panose="02010609060101010101" pitchFamily="49" charset="-122"/>
              </a:endParaRPr>
            </a:p>
            <a:p>
              <a:pPr algn="ct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学习得到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grpSp>
      <p:sp>
        <p:nvSpPr>
          <p:cNvPr id="17" name="流程图: 顺序访问存储器 16">
            <a:extLst>
              <a:ext uri="{FF2B5EF4-FFF2-40B4-BE49-F238E27FC236}">
                <a16:creationId xmlns:a16="http://schemas.microsoft.com/office/drawing/2014/main" id="{D1BFC610-6617-42E8-86BA-7E1CC8EA955E}"/>
              </a:ext>
            </a:extLst>
          </p:cNvPr>
          <p:cNvSpPr/>
          <p:nvPr/>
        </p:nvSpPr>
        <p:spPr>
          <a:xfrm>
            <a:off x="161804" y="4809682"/>
            <a:ext cx="2666457" cy="749844"/>
          </a:xfrm>
          <a:prstGeom prst="flowChartMagneticTap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哪些谓词可以作为前提约束谓词呢？</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1AFB39F-4710-431B-B0A6-237EE7AFF61C}"/>
                  </a:ext>
                </a:extLst>
              </p:cNvPr>
              <p:cNvSpPr/>
              <p:nvPr/>
            </p:nvSpPr>
            <p:spPr>
              <a:xfrm>
                <a:off x="2881424" y="4583571"/>
                <a:ext cx="9125492" cy="1384225"/>
              </a:xfrm>
              <a:prstGeom prst="rect">
                <a:avLst/>
              </a:prstGeom>
              <a:ln>
                <a:solidFill>
                  <a:srgbClr val="C00000"/>
                </a:solidFill>
              </a:ln>
            </p:spPr>
            <p:txBody>
              <a:bodyPr wrap="square">
                <a:spAutoFit/>
              </a:bodyPr>
              <a:lstStyle/>
              <a:p>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FOIL</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信息增益值计算方法如下：</a:t>
                </a:r>
              </a:p>
              <a:p>
                <a:pPr/>
                <a14:m>
                  <m:oMathPara xmlns:m="http://schemas.openxmlformats.org/officeDocument/2006/math">
                    <m:oMathParaPr>
                      <m:jc m:val="centerGroup"/>
                    </m:oMathParaPr>
                    <m:oMath xmlns:m="http://schemas.openxmlformats.org/officeDocument/2006/math">
                      <m:r>
                        <a:rPr lang="en-US" altLang="zh-CN" sz="1600" i="1">
                          <a:latin typeface="Cambria Math"/>
                        </a:rPr>
                        <m:t>𝐹𝑂𝐼𝐿</m:t>
                      </m:r>
                      <m:r>
                        <a:rPr lang="en-US" altLang="zh-CN" sz="1600" i="1">
                          <a:latin typeface="Cambria Math"/>
                        </a:rPr>
                        <m:t>_</m:t>
                      </m:r>
                      <m:r>
                        <a:rPr lang="en-US" altLang="zh-CN" sz="1600" i="1">
                          <a:latin typeface="Cambria Math"/>
                        </a:rPr>
                        <m:t>𝐺𝑎𝑖𝑛</m:t>
                      </m:r>
                      <m:r>
                        <a:rPr lang="en-US" altLang="zh-CN" sz="1600" i="1">
                          <a:latin typeface="Cambria Math"/>
                        </a:rPr>
                        <m:t>=</m:t>
                      </m:r>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d>
                        <m:dPr>
                          <m:ctrlPr>
                            <a:rPr lang="zh-CN" altLang="zh-CN" sz="1600" i="1">
                              <a:latin typeface="Cambria Math" panose="02040503050406030204" pitchFamily="18" charset="0"/>
                            </a:rPr>
                          </m:ctrlPr>
                        </m:dPr>
                        <m:e>
                          <m:func>
                            <m:funcPr>
                              <m:ctrlPr>
                                <a:rPr lang="zh-CN" altLang="zh-CN" sz="1600" i="1">
                                  <a:latin typeface="Cambria Math" panose="02040503050406030204" pitchFamily="18" charset="0"/>
                                </a:rPr>
                              </m:ctrlPr>
                            </m:funcPr>
                            <m:fName>
                              <m:sSub>
                                <m:sSubPr>
                                  <m:ctrlPr>
                                    <a:rPr lang="zh-CN" altLang="zh-CN" sz="1600" i="1">
                                      <a:latin typeface="Cambria Math" panose="02040503050406030204" pitchFamily="18"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panose="02040503050406030204" pitchFamily="18" charset="0"/>
                                    </a:rPr>
                                  </m:ctrlPr>
                                </m:fPr>
                                <m:num>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num>
                                <m:den>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r>
                                    <a:rPr lang="en-US" altLang="zh-CN" sz="1600" i="1">
                                      <a:latin typeface="Cambria Math"/>
                                    </a:rPr>
                                    <m:t>+</m:t>
                                  </m:r>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den>
                              </m:f>
                            </m:e>
                          </m:func>
                          <m:r>
                            <a:rPr lang="en-US" altLang="zh-CN" sz="1600" i="1">
                              <a:latin typeface="Cambria Math"/>
                            </a:rPr>
                            <m:t>−</m:t>
                          </m:r>
                          <m:func>
                            <m:funcPr>
                              <m:ctrlPr>
                                <a:rPr lang="zh-CN" altLang="zh-CN" sz="1600" i="1">
                                  <a:latin typeface="Cambria Math" panose="02040503050406030204" pitchFamily="18" charset="0"/>
                                </a:rPr>
                              </m:ctrlPr>
                            </m:funcPr>
                            <m:fName>
                              <m:sSub>
                                <m:sSubPr>
                                  <m:ctrlPr>
                                    <a:rPr lang="zh-CN" altLang="zh-CN" sz="1600" i="1">
                                      <a:latin typeface="Cambria Math" panose="02040503050406030204" pitchFamily="18" charset="0"/>
                                    </a:rPr>
                                  </m:ctrlPr>
                                </m:sSubPr>
                                <m:e>
                                  <m:r>
                                    <m:rPr>
                                      <m:sty m:val="p"/>
                                    </m:rPr>
                                    <a:rPr lang="en-US" altLang="zh-CN" sz="1600">
                                      <a:latin typeface="Cambria Math"/>
                                    </a:rPr>
                                    <m:t>log</m:t>
                                  </m:r>
                                </m:e>
                                <m:sub>
                                  <m:r>
                                    <a:rPr lang="en-US" altLang="zh-CN" sz="1600" i="1">
                                      <a:latin typeface="Cambria Math"/>
                                    </a:rPr>
                                    <m:t>2</m:t>
                                  </m:r>
                                </m:sub>
                              </m:sSub>
                            </m:fName>
                            <m:e>
                              <m:f>
                                <m:fPr>
                                  <m:ctrlPr>
                                    <a:rPr lang="zh-CN" altLang="zh-CN" sz="1600" i="1">
                                      <a:latin typeface="Cambria Math" panose="02040503050406030204" pitchFamily="18" charset="0"/>
                                    </a:rPr>
                                  </m:ctrlPr>
                                </m:fPr>
                                <m:num>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num>
                                <m:den>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r>
                                    <a:rPr lang="en-US" altLang="zh-CN" sz="1600" i="1">
                                      <a:latin typeface="Cambria Math"/>
                                    </a:rPr>
                                    <m:t>+</m:t>
                                  </m:r>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den>
                              </m:f>
                            </m:e>
                          </m:func>
                        </m:e>
                      </m:d>
                    </m:oMath>
                  </m:oMathPara>
                </a14:m>
                <a:endParaRPr lang="zh-CN"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acc>
                      <m:accPr>
                        <m:chr m:val="̂"/>
                        <m:ctrlPr>
                          <a:rPr lang="zh-CN" altLang="zh-CN" sz="1600" i="1">
                            <a:latin typeface="Cambria Math" panose="02040503050406030204" pitchFamily="18" charset="0"/>
                          </a:rPr>
                        </m:ctrlPr>
                      </m:accPr>
                      <m:e>
                        <m:sSub>
                          <m:sSubPr>
                            <m:ctrlPr>
                              <a:rPr lang="zh-CN" altLang="zh-CN" sz="1600" i="1">
                                <a:latin typeface="Cambria Math" panose="02040503050406030204" pitchFamily="18" charset="0"/>
                              </a:rPr>
                            </m:ctrlPr>
                          </m:sSubPr>
                          <m:e>
                            <m:r>
                              <a:rPr lang="en-US" altLang="zh-CN" sz="1600" i="1">
                                <a:latin typeface="Cambria Math"/>
                              </a:rPr>
                              <m:t>𝑚</m:t>
                            </m:r>
                          </m:e>
                          <m:sub>
                            <m:r>
                              <a:rPr lang="zh-CN" altLang="en-US" sz="1600" i="1">
                                <a:latin typeface="Cambria Math"/>
                              </a:rPr>
                              <m:t>−</m:t>
                            </m:r>
                          </m:sub>
                        </m:sSub>
                      </m:e>
                    </m:acc>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是增加前提约束谓词后所得新推理规则覆盖的正例和反例的数量，</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sSub>
                      <m:sSubPr>
                        <m:ctrlPr>
                          <a:rPr lang="zh-CN" altLang="zh-CN" sz="1600" i="1">
                            <a:latin typeface="Cambria Math" panose="02040503050406030204" pitchFamily="18" charset="0"/>
                          </a:rPr>
                        </m:ctrlPr>
                      </m:sSubPr>
                      <m:e>
                        <m:r>
                          <a:rPr lang="en-US" altLang="zh-CN" sz="1600" i="1">
                            <a:latin typeface="Cambria Math"/>
                          </a:rPr>
                          <m:t>𝑚</m:t>
                        </m:r>
                      </m:e>
                      <m:sub>
                        <m:r>
                          <a:rPr lang="en-US" altLang="zh-CN" sz="1600" i="1">
                            <a:latin typeface="Cambria Math"/>
                          </a:rPr>
                          <m:t>−</m:t>
                        </m:r>
                      </m:sub>
                    </m:sSub>
                  </m:oMath>
                </a14:m>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是原推理规则所覆盖的正例和反例数量。</a:t>
                </a:r>
              </a:p>
            </p:txBody>
          </p:sp>
        </mc:Choice>
        <mc:Fallback xmlns="">
          <p:sp>
            <p:nvSpPr>
              <p:cNvPr id="18" name="矩形 17">
                <a:extLst>
                  <a:ext uri="{FF2B5EF4-FFF2-40B4-BE49-F238E27FC236}">
                    <a16:creationId xmlns:a16="http://schemas.microsoft.com/office/drawing/2014/main" id="{D1AFB39F-4710-431B-B0A6-237EE7AFF61C}"/>
                  </a:ext>
                </a:extLst>
              </p:cNvPr>
              <p:cNvSpPr>
                <a:spLocks noRot="1" noChangeAspect="1" noMove="1" noResize="1" noEditPoints="1" noAdjustHandles="1" noChangeArrowheads="1" noChangeShapeType="1" noTextEdit="1"/>
              </p:cNvSpPr>
              <p:nvPr/>
            </p:nvSpPr>
            <p:spPr>
              <a:xfrm>
                <a:off x="2881424" y="4583571"/>
                <a:ext cx="9125492" cy="1384225"/>
              </a:xfrm>
              <a:prstGeom prst="rect">
                <a:avLst/>
              </a:prstGeom>
              <a:blipFill>
                <a:blip r:embed="rId6"/>
                <a:stretch>
                  <a:fillRect l="-334" t="-1310" r="-267" b="-3493"/>
                </a:stretch>
              </a:blipFill>
              <a:ln>
                <a:solidFill>
                  <a:srgbClr val="C00000"/>
                </a:solidFill>
              </a:ln>
            </p:spPr>
            <p:txBody>
              <a:bodyPr/>
              <a:lstStyle/>
              <a:p>
                <a:r>
                  <a:rPr lang="zh-CN" altLang="en-US">
                    <a:noFill/>
                  </a:rPr>
                  <a:t> </a:t>
                </a:r>
              </a:p>
            </p:txBody>
          </p:sp>
        </mc:Fallback>
      </mc:AlternateContent>
      <p:sp>
        <p:nvSpPr>
          <p:cNvPr id="21" name="矩形: 圆角 20">
            <a:extLst>
              <a:ext uri="{FF2B5EF4-FFF2-40B4-BE49-F238E27FC236}">
                <a16:creationId xmlns:a16="http://schemas.microsoft.com/office/drawing/2014/main" id="{A5063F01-31CD-40B2-8325-45434CB8734D}"/>
              </a:ext>
            </a:extLst>
          </p:cNvPr>
          <p:cNvSpPr/>
          <p:nvPr/>
        </p:nvSpPr>
        <p:spPr>
          <a:xfrm>
            <a:off x="4534786" y="2470914"/>
            <a:ext cx="7219508" cy="1851221"/>
          </a:xfrm>
          <a:prstGeom prst="round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a:extLst>
              <a:ext uri="{FF2B5EF4-FFF2-40B4-BE49-F238E27FC236}">
                <a16:creationId xmlns:a16="http://schemas.microsoft.com/office/drawing/2014/main" id="{9D0B7AF2-6850-49BE-90B8-346D498C0B04}"/>
              </a:ext>
            </a:extLst>
          </p:cNvPr>
          <p:cNvSpPr/>
          <p:nvPr/>
        </p:nvSpPr>
        <p:spPr>
          <a:xfrm>
            <a:off x="3474953" y="3198665"/>
            <a:ext cx="819329" cy="4187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B8E95389-2483-4538-80A5-6DEC8CF65A8B}"/>
              </a:ext>
            </a:extLst>
          </p:cNvPr>
          <p:cNvSpPr/>
          <p:nvPr/>
        </p:nvSpPr>
        <p:spPr>
          <a:xfrm>
            <a:off x="1259959" y="6099382"/>
            <a:ext cx="9396296" cy="338554"/>
          </a:xfrm>
          <a:prstGeom prst="rect">
            <a:avLst/>
          </a:prstGeom>
        </p:spPr>
        <p:txBody>
          <a:bodyPr wrap="square">
            <a:spAutoFit/>
          </a:bodyPr>
          <a:lstStyle/>
          <a:p>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添加前提约束谓词后所得推理规则的质量好坏由信息增益值</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(information gain)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这一评估准则来判断</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 name="图片 19">
            <a:extLst>
              <a:ext uri="{FF2B5EF4-FFF2-40B4-BE49-F238E27FC236}">
                <a16:creationId xmlns:a16="http://schemas.microsoft.com/office/drawing/2014/main" id="{7DE17E40-2D04-4968-8E8F-E50A3A89653D}"/>
              </a:ext>
            </a:extLst>
          </p:cNvPr>
          <p:cNvPicPr>
            <a:picLocks noChangeAspect="1"/>
          </p:cNvPicPr>
          <p:nvPr/>
        </p:nvPicPr>
        <p:blipFill>
          <a:blip r:embed="rId7"/>
          <a:stretch>
            <a:fillRect/>
          </a:stretch>
        </p:blipFill>
        <p:spPr>
          <a:xfrm>
            <a:off x="745184" y="2614535"/>
            <a:ext cx="2354572" cy="1628930"/>
          </a:xfrm>
          <a:prstGeom prst="rect">
            <a:avLst/>
          </a:prstGeom>
        </p:spPr>
      </p:pic>
    </p:spTree>
    <p:extLst>
      <p:ext uri="{BB962C8B-B14F-4D97-AF65-F5344CB8AC3E}">
        <p14:creationId xmlns:p14="http://schemas.microsoft.com/office/powerpoint/2010/main" val="2847974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思路：训练样例</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E8027A4-3E09-4543-9F55-B05AB709185B}"/>
                  </a:ext>
                </a:extLst>
              </p:cNvPr>
              <p:cNvSpPr/>
              <p:nvPr/>
            </p:nvSpPr>
            <p:spPr>
              <a:xfrm>
                <a:off x="582232" y="1437226"/>
                <a:ext cx="11424684" cy="1204369"/>
              </a:xfrm>
              <a:prstGeom prst="rect">
                <a:avLst/>
              </a:prstGeom>
            </p:spPr>
            <p:txBody>
              <a:bodyPr wrap="square">
                <a:spAutoFit/>
              </a:bodyPr>
              <a:lstStyle/>
              <a:p>
                <a:pPr algn="ctr">
                  <a:lnSpc>
                    <a:spcPct val="150000"/>
                  </a:lnSpc>
                </a:pP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拟</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从图</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给出的知识图谱通过</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算法学习得到如下规则：</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14:m>
                  <m:oMathPara xmlns:m="http://schemas.openxmlformats.org/officeDocument/2006/math">
                    <m:oMathParaPr>
                      <m:jc m:val="centerGroup"/>
                    </m:oMathParaPr>
                    <m:oMath xmlns:m="http://schemas.openxmlformats.org/officeDocument/2006/math">
                      <m:r>
                        <a:rPr lang="en-US" altLang="zh-CN" sz="1600">
                          <a:latin typeface="Cambria Math" panose="02040503050406030204" pitchFamily="18" charset="0"/>
                        </a:rPr>
                        <m:t>                  </m:t>
                      </m:r>
                      <m:r>
                        <a:rPr lang="en-US" altLang="zh-CN" sz="1600" i="1">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𝑦</m:t>
                      </m:r>
                      <m:r>
                        <a:rPr lang="en-US" altLang="zh-CN" sz="1600" i="1">
                          <a:latin typeface="Cambria Math" panose="02040503050406030204" pitchFamily="18" charset="0"/>
                        </a:rPr>
                        <m:t>)(∀</m:t>
                      </m:r>
                      <m:r>
                        <a:rPr lang="en-US" altLang="zh-CN" sz="1600" i="1">
                          <a:latin typeface="Cambria Math" panose="02040503050406030204" pitchFamily="18" charset="0"/>
                        </a:rPr>
                        <m:t>𝑧</m:t>
                      </m:r>
                      <m:r>
                        <a:rPr lang="en-US" altLang="zh-CN" sz="1600" i="1">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i="1">
                                  <a:latin typeface="Cambria Math" panose="02040503050406030204" pitchFamily="18" charset="0"/>
                                </a:rPr>
                                <m:t>, </m:t>
                              </m:r>
                              <m:r>
                                <a:rPr lang="en-US" altLang="zh-CN" sz="1600" i="1">
                                  <a:latin typeface="Cambria Math" panose="02040503050406030204" pitchFamily="18" charset="0"/>
                                </a:rPr>
                                <m:t>𝑦</m:t>
                              </m:r>
                            </m:e>
                          </m:d>
                          <m:r>
                            <a:rPr lang="en-US" altLang="zh-CN" sz="1600" i="1">
                              <a:latin typeface="Cambria Math" panose="02040503050406030204" pitchFamily="18" charset="0"/>
                            </a:rPr>
                            <m:t>∧</m:t>
                          </m:r>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m:t>
                              </m:r>
                              <m:r>
                                <a:rPr lang="en-US" altLang="zh-CN" sz="1600" i="1">
                                  <a:latin typeface="Cambria Math" panose="02040503050406030204" pitchFamily="18" charset="0"/>
                                </a:rPr>
                                <m:t>𝑧</m:t>
                              </m:r>
                            </m:e>
                          </m:d>
                          <m:r>
                            <a:rPr lang="en-US" altLang="zh-CN" sz="1600" i="1">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e>
                          </m:d>
                        </m:e>
                      </m:d>
                    </m:oMath>
                  </m:oMathPara>
                </a14:m>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在给定目标谓词</a:t>
                </a:r>
                <a14:m>
                  <m:oMath xmlns:m="http://schemas.openxmlformats.org/officeDocument/2006/math">
                    <m:r>
                      <a:rPr lang="en-US" altLang="zh-CN" sz="1600" i="1">
                        <a:latin typeface="Cambria Math" panose="02040503050406030204" pitchFamily="18" charset="0"/>
                      </a:rPr>
                      <m:t>𝐹𝑎𝑡h𝑒𝑟</m:t>
                    </m:r>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i="1">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之后，可如下构造背景知识样例和训练样例。</a:t>
                </a:r>
              </a:p>
            </p:txBody>
          </p:sp>
        </mc:Choice>
        <mc:Fallback xmlns="">
          <p:sp>
            <p:nvSpPr>
              <p:cNvPr id="3" name="矩形 2">
                <a:extLst>
                  <a:ext uri="{FF2B5EF4-FFF2-40B4-BE49-F238E27FC236}">
                    <a16:creationId xmlns:a16="http://schemas.microsoft.com/office/drawing/2014/main" id="{1E8027A4-3E09-4543-9F55-B05AB709185B}"/>
                  </a:ext>
                </a:extLst>
              </p:cNvPr>
              <p:cNvSpPr>
                <a:spLocks noRot="1" noChangeAspect="1" noMove="1" noResize="1" noEditPoints="1" noAdjustHandles="1" noChangeArrowheads="1" noChangeShapeType="1" noTextEdit="1"/>
              </p:cNvSpPr>
              <p:nvPr/>
            </p:nvSpPr>
            <p:spPr>
              <a:xfrm>
                <a:off x="582232" y="1437226"/>
                <a:ext cx="11424684" cy="1204369"/>
              </a:xfrm>
              <a:prstGeom prst="rect">
                <a:avLst/>
              </a:prstGeom>
              <a:blipFill>
                <a:blip r:embed="rId3"/>
                <a:stretch>
                  <a:fillRect b="-6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6203566-21C4-457D-AD07-8DE7FD918293}"/>
                  </a:ext>
                </a:extLst>
              </p:cNvPr>
              <p:cNvSpPr/>
              <p:nvPr/>
            </p:nvSpPr>
            <p:spPr>
              <a:xfrm>
                <a:off x="5842366" y="2928814"/>
                <a:ext cx="3594254" cy="369332"/>
              </a:xfrm>
              <a:prstGeom prst="rect">
                <a:avLst/>
              </a:prstGeom>
            </p:spPr>
            <p:txBody>
              <a:bodyPr wrap="none">
                <a:spAutoFit/>
              </a:bodyPr>
              <a:lstStyle/>
              <a:p>
                <a:pPr algn="ctr">
                  <a:spcBef>
                    <a:spcPts val="1000"/>
                  </a:spcBef>
                  <a:spcAft>
                    <a:spcPts val="300"/>
                  </a:spcAft>
                </a:pPr>
                <a:r>
                  <a:rPr lang="zh-CN" altLang="zh-CN" b="1" kern="0" dirty="0">
                    <a:latin typeface="Times New Roman" panose="02020603050405020304" pitchFamily="18" charset="0"/>
                    <a:ea typeface="楷体_GB2312"/>
                    <a:cs typeface="Times New Roman" panose="02020603050405020304" pitchFamily="18" charset="0"/>
                  </a:rPr>
                  <a:t>目标谓词</a:t>
                </a:r>
                <a14:m>
                  <m:oMath xmlns:m="http://schemas.openxmlformats.org/officeDocument/2006/math">
                    <m:r>
                      <a:rPr lang="en-US" altLang="zh-CN" b="1" i="1" kern="0">
                        <a:latin typeface="Cambria Math" panose="02040503050406030204" pitchFamily="18" charset="0"/>
                        <a:ea typeface="楷体_GB2312"/>
                        <a:cs typeface="Times New Roman" panose="02020603050405020304" pitchFamily="18" charset="0"/>
                      </a:rPr>
                      <m:t>𝑭𝒂𝒕𝒉𝒆𝒓</m:t>
                    </m:r>
                    <m:r>
                      <a:rPr lang="en-US" altLang="zh-CN" b="1" kern="0">
                        <a:latin typeface="Cambria Math" panose="02040503050406030204" pitchFamily="18" charset="0"/>
                        <a:ea typeface="楷体_GB2312"/>
                        <a:cs typeface="Times New Roman" panose="02020603050405020304" pitchFamily="18" charset="0"/>
                      </a:rPr>
                      <m:t>(</m:t>
                    </m:r>
                    <m:r>
                      <a:rPr lang="en-US" altLang="zh-CN" b="1" i="1" kern="0">
                        <a:latin typeface="Cambria Math" panose="02040503050406030204" pitchFamily="18" charset="0"/>
                        <a:ea typeface="楷体_GB2312"/>
                        <a:cs typeface="Times New Roman" panose="02020603050405020304" pitchFamily="18" charset="0"/>
                      </a:rPr>
                      <m:t>𝒙</m:t>
                    </m:r>
                    <m:r>
                      <a:rPr lang="en-US" altLang="zh-CN" b="1" i="1" kern="0">
                        <a:latin typeface="Cambria Math" panose="02040503050406030204" pitchFamily="18" charset="0"/>
                        <a:ea typeface="楷体_GB2312"/>
                        <a:cs typeface="Times New Roman" panose="02020603050405020304" pitchFamily="18" charset="0"/>
                      </a:rPr>
                      <m:t>, </m:t>
                    </m:r>
                    <m:r>
                      <a:rPr lang="en-US" altLang="zh-CN" b="1" i="1" kern="0">
                        <a:latin typeface="Cambria Math" panose="02040503050406030204" pitchFamily="18" charset="0"/>
                        <a:ea typeface="楷体_GB2312"/>
                        <a:cs typeface="Times New Roman" panose="02020603050405020304" pitchFamily="18" charset="0"/>
                      </a:rPr>
                      <m:t>𝒚</m:t>
                    </m:r>
                    <m:r>
                      <a:rPr lang="en-US" altLang="zh-CN" b="1" i="1" kern="0">
                        <a:latin typeface="Cambria Math" panose="02040503050406030204" pitchFamily="18" charset="0"/>
                        <a:ea typeface="楷体_GB2312"/>
                        <a:cs typeface="Times New Roman" panose="02020603050405020304" pitchFamily="18" charset="0"/>
                      </a:rPr>
                      <m:t>)</m:t>
                    </m:r>
                  </m:oMath>
                </a14:m>
                <a:r>
                  <a:rPr lang="zh-CN" altLang="zh-CN" b="1" kern="0" dirty="0">
                    <a:latin typeface="Times New Roman" panose="02020603050405020304" pitchFamily="18" charset="0"/>
                    <a:ea typeface="楷体_GB2312"/>
                    <a:cs typeface="Times New Roman" panose="02020603050405020304" pitchFamily="18" charset="0"/>
                  </a:rPr>
                  <a:t>对应的样例</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B6203566-21C4-457D-AD07-8DE7FD918293}"/>
                  </a:ext>
                </a:extLst>
              </p:cNvPr>
              <p:cNvSpPr>
                <a:spLocks noRot="1" noChangeAspect="1" noMove="1" noResize="1" noEditPoints="1" noAdjustHandles="1" noChangeArrowheads="1" noChangeShapeType="1" noTextEdit="1"/>
              </p:cNvSpPr>
              <p:nvPr/>
            </p:nvSpPr>
            <p:spPr>
              <a:xfrm>
                <a:off x="5842366" y="2928814"/>
                <a:ext cx="3594254" cy="369332"/>
              </a:xfrm>
              <a:prstGeom prst="rect">
                <a:avLst/>
              </a:prstGeom>
              <a:blipFill>
                <a:blip r:embed="rId4"/>
                <a:stretch>
                  <a:fillRect l="-1186" t="-9836" r="-1017" b="-22951"/>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D2B003B9-9886-45D8-86B0-96890AD96320}"/>
              </a:ext>
            </a:extLst>
          </p:cNvPr>
          <p:cNvPicPr>
            <a:picLocks noChangeAspect="1"/>
          </p:cNvPicPr>
          <p:nvPr/>
        </p:nvPicPr>
        <p:blipFill>
          <a:blip r:embed="rId5"/>
          <a:stretch>
            <a:fillRect/>
          </a:stretch>
        </p:blipFill>
        <p:spPr>
          <a:xfrm>
            <a:off x="582232" y="3298146"/>
            <a:ext cx="2955104" cy="2044387"/>
          </a:xfrm>
          <a:prstGeom prst="rect">
            <a:avLst/>
          </a:prstGeom>
        </p:spPr>
      </p:pic>
      <p:pic>
        <p:nvPicPr>
          <p:cNvPr id="6" name="图片 5">
            <a:extLst>
              <a:ext uri="{FF2B5EF4-FFF2-40B4-BE49-F238E27FC236}">
                <a16:creationId xmlns:a16="http://schemas.microsoft.com/office/drawing/2014/main" id="{C4C0E31B-FBC7-4108-ABB4-3E9293551983}"/>
              </a:ext>
            </a:extLst>
          </p:cNvPr>
          <p:cNvPicPr>
            <a:picLocks noChangeAspect="1"/>
          </p:cNvPicPr>
          <p:nvPr/>
        </p:nvPicPr>
        <p:blipFill>
          <a:blip r:embed="rId6"/>
          <a:stretch>
            <a:fillRect/>
          </a:stretch>
        </p:blipFill>
        <p:spPr>
          <a:xfrm>
            <a:off x="4965249" y="3429000"/>
            <a:ext cx="5693891" cy="2200622"/>
          </a:xfrm>
          <a:prstGeom prst="rect">
            <a:avLst/>
          </a:prstGeom>
        </p:spPr>
      </p:pic>
    </p:spTree>
    <p:extLst>
      <p:ext uri="{BB962C8B-B14F-4D97-AF65-F5344CB8AC3E}">
        <p14:creationId xmlns:p14="http://schemas.microsoft.com/office/powerpoint/2010/main" val="53046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1613705"/>
                <a:ext cx="6686107" cy="4578433"/>
              </a:xfrm>
              <a:prstGeom prst="rect">
                <a:avLst/>
              </a:prstGeom>
            </p:spPr>
            <p:txBody>
              <a:bodyPr wrap="square">
                <a:spAutoFit/>
              </a:bodyPr>
              <a:lstStyle/>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给定目标谓词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，此时推理规则只有目标谓词，因此推理规则所覆盖正例和反例样本数分别是训练样本中正例和反例的数目，即</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。在表</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所提供背景知识样例集合中，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r>
                      <a:rPr lang="en-US" altLang="zh-CN" sz="1400">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有两个实例，即</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这一实例， </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，从表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2.4.2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所提供的训练样本集合知道</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是一个反例；对于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这一实例，</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r>
                      <a:rPr lang="en-US" altLang="zh-CN" sz="1400">
                        <a:solidFill>
                          <a:srgbClr val="000000"/>
                        </a:solidFill>
                        <a:latin typeface="Cambria Math" panose="02040503050406030204" pitchFamily="18" charset="0"/>
                        <a:ea typeface="楷体_GB2312"/>
                        <a:cs typeface="Times New Roman" panose="02020603050405020304" pitchFamily="18" charset="0"/>
                      </a:rPr>
                      <m:t>=</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，从</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zh-CN" altLang="en-US"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所提供的训练样本集合可知</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𝐹𝑎𝑡h𝑒𝑟</m:t>
                    </m:r>
                  </m:oMath>
                </a14:m>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 Mike)</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是一个反例。因此推理规则</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 </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𝑦</m:t>
                        </m:r>
                      </m:e>
                    </m:d>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𝑥</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 </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𝑦</m:t>
                        </m:r>
                      </m:e>
                    </m:d>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所覆盖的正例和反例数量分别为</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=2</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0">
                                <a:solidFill>
                                  <a:srgbClr val="000000"/>
                                </a:solidFill>
                                <a:latin typeface="Cambria Math" panose="02040503050406030204" pitchFamily="18" charset="0"/>
                                <a:ea typeface="楷体_GB2312"/>
                                <a:cs typeface="Times New Roman" panose="02020603050405020304" pitchFamily="18" charset="0"/>
                              </a:rPr>
                              <m:t>𝑚</m:t>
                            </m:r>
                          </m:e>
                          <m:sub>
                            <m:r>
                              <a:rPr lang="en-US" altLang="zh-CN" sz="1400" i="1" kern="0">
                                <a:solidFill>
                                  <a:srgbClr val="000000"/>
                                </a:solidFill>
                                <a:latin typeface="Cambria Math" panose="02040503050406030204" pitchFamily="18" charset="0"/>
                                <a:ea typeface="楷体_GB2312"/>
                                <a:cs typeface="Times New Roman" panose="02020603050405020304" pitchFamily="18" charset="0"/>
                              </a:rPr>
                              <m:t>+</m:t>
                            </m:r>
                          </m:sub>
                        </m:sSub>
                      </m:e>
                    </m:acc>
                    <m:r>
                      <a:rPr lang="en-US" altLang="zh-CN" sz="1400" i="1" kern="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，代入</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_</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公式时会出现负无穷的情况，此时</a:t>
                </a:r>
                <a14:m>
                  <m:oMath xmlns:m="http://schemas.openxmlformats.org/officeDocument/2006/math">
                    <m:r>
                      <a:rPr lang="en-US" altLang="zh-CN" sz="1400" i="1" kern="0">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_</m:t>
                    </m:r>
                    <m:r>
                      <a:rPr lang="en-US" altLang="zh-CN" sz="1400" i="1" kern="0">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记为</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NA</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Not Available</a:t>
                </a:r>
                <a:r>
                  <a:rPr lang="zh-CN" altLang="zh-CN" sz="14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类似地，可将背景知识样例中出现的所有谓词（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𝑀𝑜𝑡h𝑒𝑟</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 ∙</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𝑆𝑖𝑏𝑙𝑖𝑛𝑔</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a:solidFill>
                              <a:srgbClr val="000000"/>
                            </a:solidFill>
                            <a:latin typeface="Cambria Math" panose="02040503050406030204" pitchFamily="18" charset="0"/>
                            <a:ea typeface="楷体_GB231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楷体_GB2312"/>
                        <a:cs typeface="Times New Roman" panose="02020603050405020304" pitchFamily="18" charset="0"/>
                      </a:rPr>
                      <m:t>e</m:t>
                    </m:r>
                    <m:r>
                      <a:rPr lang="en-US" altLang="zh-CN" sz="1400">
                        <a:solidFill>
                          <a:srgbClr val="000000"/>
                        </a:solidFill>
                        <a:latin typeface="Cambria Math" panose="02040503050406030204" pitchFamily="18" charset="0"/>
                        <a:ea typeface="楷体_GB2312"/>
                        <a:cs typeface="Times New Roman" panose="02020603050405020304" pitchFamily="18" charset="0"/>
                      </a:rPr>
                      <m:t>(∙, ∙)</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）依次作为前提约束加入推理规则，如上计算得到推理规则的</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𝐹𝑂𝐼𝐿</m:t>
                    </m:r>
                    <m:r>
                      <a:rPr lang="en-US" altLang="zh-CN" sz="1400">
                        <a:solidFill>
                          <a:srgbClr val="000000"/>
                        </a:solidFill>
                        <a:latin typeface="Cambria Math" panose="02040503050406030204" pitchFamily="18" charset="0"/>
                        <a:ea typeface="楷体_GB2312"/>
                        <a:cs typeface="Times New Roman" panose="02020603050405020304" pitchFamily="18" charset="0"/>
                      </a:rPr>
                      <m:t>_</m:t>
                    </m:r>
                    <m:r>
                      <a:rPr lang="en-US" altLang="zh-CN" sz="1400" i="1">
                        <a:solidFill>
                          <a:srgbClr val="000000"/>
                        </a:solidFill>
                        <a:latin typeface="Cambria Math" panose="02040503050406030204" pitchFamily="18" charset="0"/>
                        <a:ea typeface="楷体_GB2312"/>
                        <a:cs typeface="Times New Roman" panose="02020603050405020304" pitchFamily="18" charset="0"/>
                      </a:rPr>
                      <m:t>𝐺𝑎𝑖𝑛</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取值。</a:t>
                </a: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1613705"/>
                <a:ext cx="6686107" cy="4578433"/>
              </a:xfrm>
              <a:prstGeom prst="rect">
                <a:avLst/>
              </a:prstGeom>
              <a:blipFill>
                <a:blip r:embed="rId4"/>
                <a:stretch>
                  <a:fillRect l="-91" r="-273" b="-39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479FD264-2E84-4D8D-8875-4318742495EB}"/>
              </a:ext>
            </a:extLst>
          </p:cNvPr>
          <p:cNvPicPr>
            <a:picLocks noChangeAspect="1"/>
          </p:cNvPicPr>
          <p:nvPr/>
        </p:nvPicPr>
        <p:blipFill>
          <a:blip r:embed="rId5"/>
          <a:stretch>
            <a:fillRect/>
          </a:stretch>
        </p:blipFill>
        <p:spPr>
          <a:xfrm>
            <a:off x="248026" y="1477501"/>
            <a:ext cx="4861175" cy="5070736"/>
          </a:xfrm>
          <a:prstGeom prst="rect">
            <a:avLst/>
          </a:prstGeom>
        </p:spPr>
      </p:pic>
    </p:spTree>
    <p:extLst>
      <p:ext uri="{BB962C8B-B14F-4D97-AF65-F5344CB8AC3E}">
        <p14:creationId xmlns:p14="http://schemas.microsoft.com/office/powerpoint/2010/main" val="309862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446655" y="1444031"/>
            <a:ext cx="7136366" cy="1490921"/>
          </a:xfrm>
          <a:prstGeom prst="rect">
            <a:avLst/>
          </a:prstGeom>
        </p:spPr>
        <p:txBody>
          <a:bodyPr wrap="square">
            <a:spAutoFit/>
          </a:bodyPr>
          <a:lstStyle/>
          <a:p>
            <a:pPr indent="575945" algn="just">
              <a:lnSpc>
                <a:spcPct val="130000"/>
              </a:lnSpc>
              <a:spcBef>
                <a:spcPts val="600"/>
              </a:spcBef>
            </a:pP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r>
              <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擢虑不疑，说在有无</a:t>
            </a: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r">
              <a:lnSpc>
                <a:spcPct val="130000"/>
              </a:lnSpc>
              <a:spcBef>
                <a:spcPts val="600"/>
              </a:spcBef>
            </a:pPr>
            <a:endPar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indent="575945" algn="r">
              <a:lnSpc>
                <a:spcPct val="130000"/>
              </a:lnSpc>
              <a:spcBef>
                <a:spcPts val="600"/>
              </a:spcBef>
            </a:pP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墨子 《墨辨·经下》</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en-US" b="1" dirty="0">
              <a:solidFill>
                <a:schemeClr val="bg1"/>
              </a:solidFill>
              <a:effectLst>
                <a:outerShdw blurRad="38100" dist="38100" dir="2700000" algn="tl">
                  <a:srgbClr val="000000">
                    <a:alpha val="43137"/>
                  </a:srgbClr>
                </a:outerShdw>
              </a:effectLst>
              <a:latin typeface="Cambria" panose="02040503050406030204" pitchFamily="18" charset="0"/>
              <a:ea typeface="楷体" panose="02010609060101010101" pitchFamily="49" charset="-122"/>
            </a:endParaRPr>
          </a:p>
        </p:txBody>
      </p:sp>
      <p:sp>
        <p:nvSpPr>
          <p:cNvPr id="6" name="矩形 5"/>
          <p:cNvSpPr/>
          <p:nvPr/>
        </p:nvSpPr>
        <p:spPr>
          <a:xfrm>
            <a:off x="1504507" y="3940814"/>
            <a:ext cx="9202479" cy="1884618"/>
          </a:xfrm>
          <a:prstGeom prst="rect">
            <a:avLst/>
          </a:prstGeom>
        </p:spPr>
        <p:txBody>
          <a:bodyPr wrap="square">
            <a:spAutoFit/>
          </a:bodyPr>
          <a:lstStyle/>
          <a:p>
            <a:pPr>
              <a:lnSpc>
                <a:spcPct val="150000"/>
              </a:lnSpc>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擢虑不疑，说在有无。这里的</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擢</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即抽引，表示从一个典型个别事例中抽引出一个一般命题（虑），这种归纳推理的方式不用怀疑，因为其理由或根据是</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与典型事例同类的事物联系是存在，还是不存在</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3182BAE1-997A-4F2C-8C6C-4AC23A265F41}"/>
              </a:ext>
            </a:extLst>
          </p:cNvPr>
          <p:cNvSpPr/>
          <p:nvPr/>
        </p:nvSpPr>
        <p:spPr>
          <a:xfrm>
            <a:off x="9692402" y="1585045"/>
            <a:ext cx="353528" cy="646331"/>
          </a:xfrm>
          <a:prstGeom prst="rect">
            <a:avLst/>
          </a:prstGeom>
        </p:spPr>
        <p:txBody>
          <a:bodyPr wrap="square">
            <a:spAutoFit/>
          </a:bodyPr>
          <a:lstStyle/>
          <a:p>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墨子</a:t>
            </a:r>
            <a:endParaRPr lang="zh-CN" altLang="en-US" dirty="0"/>
          </a:p>
        </p:txBody>
      </p:sp>
      <p:pic>
        <p:nvPicPr>
          <p:cNvPr id="1026" name="Picture 2" descr="https://bkimg.cdn.bcebos.com/pic/3bf33a87e950352a3b8a4fab5043fbf2b3118bae?x-bce-process=image/watermark,image_d2F0ZXIvYmFpa2U4MA==,g_7,xp_5,yp_5/format,f_auto">
            <a:extLst>
              <a:ext uri="{FF2B5EF4-FFF2-40B4-BE49-F238E27FC236}">
                <a16:creationId xmlns:a16="http://schemas.microsoft.com/office/drawing/2014/main" id="{D075BAF5-CC20-4B01-A592-9CEBAFEF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979" y="1331721"/>
            <a:ext cx="1562986" cy="2032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201650" y="2336070"/>
                <a:ext cx="6765294" cy="4321504"/>
              </a:xfrm>
              <a:prstGeom prst="rect">
                <a:avLst/>
              </a:prstGeom>
            </p:spPr>
            <p:txBody>
              <a:bodyPr wrap="square">
                <a:spAutoFit/>
              </a:bodyPr>
              <a:lstStyle/>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如果将</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作为前提约束谓词，加入推理规则，可得到</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推理形式。</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在背景知识样例中，</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只有一个实例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，将其代入</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spcAft>
                    <a:spcPts val="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在训练样本中存在正例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以及反例</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oMath>
                </a14:m>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所覆盖的正例和反例数目均为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𝐹𝑂𝐼𝐿</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_</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𝐺𝑎𝑖𝑛</m:t>
                    </m:r>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num>
                              <m:den>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acc>
                                  <m:accPr>
                                    <m:chr m:val="̂"/>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accPr>
                                  <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e>
                                </m:acc>
                              </m:den>
                            </m:f>
                          </m:e>
                        </m:fun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num>
                              <m:den>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𝑚</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b>
                                </m:sSub>
                              </m:den>
                            </m:f>
                          </m:e>
                        </m:func>
                      </m:e>
                    </m:d>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d>
                      <m:d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1+1</m:t>
                                </m:r>
                              </m:den>
                            </m:f>
                          </m:e>
                        </m:func>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unc>
                          <m:func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uncPr>
                          <m:fName>
                            <m:sSub>
                              <m:sSub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log</m:t>
                                </m:r>
                              </m:e>
                              <m:sub>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2</m:t>
                                </m:r>
                              </m:sub>
                            </m:sSub>
                          </m:fName>
                          <m:e>
                            <m:f>
                              <m:fPr>
                                <m:ctrlPr>
                                  <a:rPr lang="zh-CN" altLang="zh-CN" sz="14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1+4</m:t>
                                </m:r>
                              </m:den>
                            </m:f>
                          </m:e>
                        </m:func>
                      </m:e>
                    </m:d>
                    <m:r>
                      <a:rPr lang="en-US" altLang="zh-CN" sz="14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=1.32</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Bef>
                    <a:spcPts val="600"/>
                  </a:spcBef>
                  <a:buFont typeface="Wingdings" panose="05000000000000000000" pitchFamily="2" charset="2"/>
                  <a:buChar char="l"/>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一旦将</a:t>
                </a:r>
                <a14:m>
                  <m:oMath xmlns:m="http://schemas.openxmlformats.org/officeDocument/2006/math">
                    <m:r>
                      <a:rPr lang="en-US" altLang="zh-CN" sz="1400" i="1">
                        <a:latin typeface="Cambria Math" panose="02040503050406030204" pitchFamily="18" charset="0"/>
                      </a:rPr>
                      <m:t>𝐶𝑜𝑢𝑝𝑙</m:t>
                    </m:r>
                    <m:r>
                      <m:rPr>
                        <m:sty m:val="p"/>
                      </m:rPr>
                      <a:rPr lang="en-US" altLang="zh-CN" sz="1400">
                        <a:latin typeface="Cambria Math" panose="02040503050406030204" pitchFamily="18" charset="0"/>
                      </a:rPr>
                      <m:t>e</m:t>
                    </m:r>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a:latin typeface="Cambria Math" panose="02040503050406030204" pitchFamily="18" charset="0"/>
                      </a:rPr>
                      <m:t> </m:t>
                    </m:r>
                    <m:r>
                      <a:rPr lang="en-US" altLang="zh-CN" sz="1400" i="1">
                        <a:latin typeface="Cambria Math" panose="02040503050406030204" pitchFamily="18" charset="0"/>
                      </a:rPr>
                      <m:t>𝑧</m:t>
                    </m:r>
                    <m:r>
                      <a:rPr lang="en-US" altLang="zh-CN" sz="1400">
                        <a:latin typeface="Cambria Math" panose="02040503050406030204" pitchFamily="18" charset="0"/>
                      </a:rPr>
                      <m:t>)</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作为前提约束谓词加入，所得新推理规则对应的</a:t>
                </a:r>
                <a14:m>
                  <m:oMath xmlns:m="http://schemas.openxmlformats.org/officeDocument/2006/math">
                    <m:r>
                      <a:rPr lang="en-US" altLang="zh-CN" sz="1400" i="1">
                        <a:latin typeface="Cambria Math" panose="02040503050406030204" pitchFamily="18" charset="0"/>
                      </a:rPr>
                      <m:t>𝐹𝑂𝐼𝐿</m:t>
                    </m:r>
                    <m:r>
                      <a:rPr lang="en-US" altLang="zh-CN" sz="1400" i="1">
                        <a:latin typeface="Cambria Math" panose="02040503050406030204" pitchFamily="18" charset="0"/>
                      </a:rPr>
                      <m:t>_</m:t>
                    </m:r>
                    <m:r>
                      <a:rPr lang="en-US" altLang="zh-CN" sz="1400" i="1">
                        <a:latin typeface="Cambria Math" panose="02040503050406030204" pitchFamily="18" charset="0"/>
                      </a:rPr>
                      <m:t>𝐺𝑎𝑖𝑛</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取值最大</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因此选择</a:t>
                </a:r>
                <a14:m>
                  <m:oMath xmlns:m="http://schemas.openxmlformats.org/officeDocument/2006/math">
                    <m:r>
                      <a:rPr lang="en-US" altLang="zh-CN" sz="1400" i="1">
                        <a:latin typeface="Cambria Math" panose="02040503050406030204" pitchFamily="18" charset="0"/>
                      </a:rPr>
                      <m:t>𝐶𝑜𝑢𝑝𝑙</m:t>
                    </m:r>
                    <m:r>
                      <m:rPr>
                        <m:sty m:val="p"/>
                      </m:rPr>
                      <a:rPr lang="en-US" altLang="zh-CN" sz="1400">
                        <a:latin typeface="Cambria Math" panose="02040503050406030204" pitchFamily="18" charset="0"/>
                      </a:rPr>
                      <m:t>e</m:t>
                    </m:r>
                    <m:r>
                      <a:rPr lang="en-US" altLang="zh-CN" sz="1400">
                        <a:latin typeface="Cambria Math" panose="02040503050406030204" pitchFamily="18" charset="0"/>
                      </a:rPr>
                      <m:t>(</m:t>
                    </m:r>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a:latin typeface="Cambria Math" panose="02040503050406030204" pitchFamily="18" charset="0"/>
                      </a:rPr>
                      <m:t> </m:t>
                    </m:r>
                    <m:r>
                      <a:rPr lang="en-US" altLang="zh-CN" sz="1400" i="1">
                        <a:latin typeface="Cambria Math" panose="02040503050406030204" pitchFamily="18" charset="0"/>
                      </a:rPr>
                      <m:t>𝑧</m:t>
                    </m:r>
                    <m:r>
                      <a:rPr lang="en-US" altLang="zh-CN" sz="1400">
                        <a:latin typeface="Cambria Math" panose="02040503050406030204" pitchFamily="18" charset="0"/>
                      </a:rPr>
                      <m:t>)</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加入推理规则</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得到</a:t>
                </a:r>
                <a14:m>
                  <m:oMath xmlns:m="http://schemas.openxmlformats.org/officeDocument/2006/math">
                    <m:r>
                      <a:rPr lang="en-US" altLang="zh-CN" sz="1400" i="1">
                        <a:latin typeface="Cambria Math" panose="02040503050406030204" pitchFamily="18" charset="0"/>
                      </a:rPr>
                      <m:t>𝐶𝑜𝑢𝑝𝑙𝑒</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𝑧</m:t>
                        </m:r>
                      </m:e>
                    </m:d>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 </m:t>
                        </m:r>
                        <m:r>
                          <a:rPr lang="en-US" altLang="zh-CN" sz="1400" i="1">
                            <a:latin typeface="Cambria Math" panose="02040503050406030204" pitchFamily="18" charset="0"/>
                          </a:rPr>
                          <m:t>𝑦</m:t>
                        </m:r>
                      </m:e>
                    </m:d>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这一新的推理规则，并将训练样例集合中与该推理规则不符样例去掉。此时，训练样本集合中就只有正例</a:t>
                </a:r>
                <a14:m>
                  <m:oMath xmlns:m="http://schemas.openxmlformats.org/officeDocument/2006/math">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和反例</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两个实例了。注意，这里不符的含义是当</a:t>
                </a:r>
                <a14:m>
                  <m:oMath xmlns:m="http://schemas.openxmlformats.org/officeDocument/2006/math">
                    <m:r>
                      <a:rPr lang="en-US" altLang="zh-CN" sz="1400" i="1">
                        <a:latin typeface="Cambria Math" panose="02040503050406030204" pitchFamily="18" charset="0"/>
                      </a:rPr>
                      <m:t>𝐶𝑜𝑢𝑝𝑙𝑒</m:t>
                    </m:r>
                    <m:d>
                      <m:dPr>
                        <m:ctrlPr>
                          <a:rPr lang="zh-CN" altLang="zh-CN" sz="1400" i="1">
                            <a:latin typeface="Cambria Math" panose="02040503050406030204" pitchFamily="18" charset="0"/>
                          </a:rPr>
                        </m:ctrlPr>
                      </m:dPr>
                      <m:e>
                        <m:r>
                          <a:rPr lang="en-US" altLang="zh-CN" sz="1400" i="1">
                            <a:latin typeface="Cambria Math" panose="02040503050406030204" pitchFamily="18" charset="0"/>
                          </a:rPr>
                          <m:t>𝑥</m:t>
                        </m:r>
                        <m:r>
                          <a:rPr lang="en-US" altLang="zh-CN" sz="1400" i="1">
                            <a:latin typeface="Cambria Math" panose="02040503050406030204" pitchFamily="18" charset="0"/>
                          </a:rPr>
                          <m:t>,</m:t>
                        </m:r>
                        <m:r>
                          <a:rPr lang="en-US" altLang="zh-CN" sz="1400" i="1">
                            <a:latin typeface="Cambria Math" panose="02040503050406030204" pitchFamily="18" charset="0"/>
                          </a:rPr>
                          <m:t>𝑧</m:t>
                        </m:r>
                      </m:e>
                    </m:d>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a:t>
                </a:r>
                <a14:m>
                  <m:oMath xmlns:m="http://schemas.openxmlformats.org/officeDocument/2006/math">
                    <m:r>
                      <a:rPr lang="en-US" altLang="zh-CN" sz="1400" i="1">
                        <a:latin typeface="Cambria Math" panose="02040503050406030204" pitchFamily="18" charset="0"/>
                      </a:rPr>
                      <m:t>𝑥</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取值为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时，与</a:t>
                </a:r>
                <a14:m>
                  <m:oMath xmlns:m="http://schemas.openxmlformats.org/officeDocument/2006/math">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lang="en-US" altLang="zh-CN" sz="1400" i="1">
                        <a:latin typeface="Cambria Math" panose="02040503050406030204" pitchFamily="18" charset="0"/>
                      </a:rPr>
                      <m:t>¬</m:t>
                    </m:r>
                    <m:r>
                      <a:rPr lang="en-US" altLang="zh-CN" sz="1400" i="1">
                        <a:latin typeface="Cambria Math" panose="02040503050406030204" pitchFamily="18" charset="0"/>
                      </a:rPr>
                      <m:t>𝐹𝑎𝑡h𝑒𝑟</m:t>
                    </m:r>
                  </m:oMath>
                </a14:m>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(David,·)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无法匹配的实例。</a:t>
                </a:r>
              </a:p>
              <a:p>
                <a:pPr marL="285750" indent="-285750" algn="just">
                  <a:lnSpc>
                    <a:spcPts val="2200"/>
                  </a:lnSpc>
                  <a:spcBef>
                    <a:spcPts val="600"/>
                  </a:spcBef>
                  <a:spcAft>
                    <a:spcPts val="0"/>
                  </a:spcAft>
                  <a:buFont typeface="Wingdings" panose="05000000000000000000" pitchFamily="2" charset="2"/>
                  <a:buChar char="l"/>
                </a:pP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201650" y="2336070"/>
                <a:ext cx="6765294" cy="4321504"/>
              </a:xfrm>
              <a:prstGeom prst="rect">
                <a:avLst/>
              </a:prstGeom>
              <a:blipFill>
                <a:blip r:embed="rId4"/>
                <a:stretch>
                  <a:fillRect l="-90" r="-270"/>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6558516" y="1562986"/>
            <a:ext cx="3423683"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新推导规则</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692180" y="1918876"/>
                <a:ext cx="30514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𝐶𝑜𝑢𝑝𝑙</m:t>
                      </m:r>
                      <m:r>
                        <m:rPr>
                          <m:sty m:val="p"/>
                        </m:rP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e</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𝑧</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mtClean="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𝐹𝑎𝑡h𝑒𝑟</m:t>
                      </m:r>
                      <m:d>
                        <m:dPr>
                          <m:ctrlPr>
                            <a:rPr lang="zh-CN" altLang="zh-CN"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𝑥</m:t>
                          </m:r>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 </m:t>
                          </m:r>
                          <m:r>
                            <a:rPr lang="en-US" altLang="zh-CN">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𝑦</m:t>
                          </m:r>
                        </m:e>
                      </m:d>
                    </m:oMath>
                  </m:oMathPara>
                </a14:m>
                <a:endParaRPr lang="zh-CN" altLang="en-US" dirty="0">
                  <a:solidFill>
                    <a:schemeClr val="bg1"/>
                  </a:solidFill>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692180" y="1918876"/>
                <a:ext cx="3051413" cy="369332"/>
              </a:xfrm>
              <a:prstGeom prst="rect">
                <a:avLst/>
              </a:prstGeom>
              <a:blipFill>
                <a:blip r:embed="rId5"/>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F68390E-2929-4D9D-923E-956088AEFADA}"/>
              </a:ext>
            </a:extLst>
          </p:cNvPr>
          <p:cNvPicPr>
            <a:picLocks noChangeAspect="1"/>
          </p:cNvPicPr>
          <p:nvPr/>
        </p:nvPicPr>
        <p:blipFill>
          <a:blip r:embed="rId6"/>
          <a:stretch>
            <a:fillRect/>
          </a:stretch>
        </p:blipFill>
        <p:spPr>
          <a:xfrm>
            <a:off x="521131" y="1613705"/>
            <a:ext cx="4441913" cy="4633400"/>
          </a:xfrm>
          <a:prstGeom prst="rect">
            <a:avLst/>
          </a:prstGeom>
        </p:spPr>
      </p:pic>
    </p:spTree>
    <p:extLst>
      <p:ext uri="{BB962C8B-B14F-4D97-AF65-F5344CB8AC3E}">
        <p14:creationId xmlns:p14="http://schemas.microsoft.com/office/powerpoint/2010/main" val="24092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思路：逐一添加前提约束谓词</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6791DAB5-EF16-4CBD-8F97-B3EADF7AB040}"/>
              </a:ext>
            </a:extLst>
          </p:cNvPr>
          <p:cNvSpPr/>
          <p:nvPr/>
        </p:nvSpPr>
        <p:spPr>
          <a:xfrm>
            <a:off x="522526" y="1505859"/>
            <a:ext cx="4483920" cy="338554"/>
          </a:xfrm>
          <a:prstGeom prst="rect">
            <a:avLst/>
          </a:prstGeom>
        </p:spPr>
        <p:txBody>
          <a:bodyPr wrap="none">
            <a:spAutoFit/>
          </a:bodyPr>
          <a:lstStyle/>
          <a:p>
            <a:r>
              <a:rPr lang="zh-CN" altLang="en-US" sz="1600" b="1" kern="0" dirty="0">
                <a:latin typeface="Times New Roman" panose="02020603050405020304" pitchFamily="18" charset="0"/>
                <a:ea typeface="楷体_GB2312"/>
                <a:cs typeface="Times New Roman" panose="02020603050405020304" pitchFamily="18" charset="0"/>
              </a:rPr>
              <a:t>继续</a:t>
            </a:r>
            <a:r>
              <a:rPr lang="zh-CN" altLang="zh-CN" sz="1600" b="1" kern="0" dirty="0">
                <a:latin typeface="Times New Roman" panose="02020603050405020304" pitchFamily="18" charset="0"/>
                <a:ea typeface="楷体_GB2312"/>
                <a:cs typeface="Times New Roman" panose="02020603050405020304" pitchFamily="18" charset="0"/>
              </a:rPr>
              <a:t>添加前提约束谓词所得信息增益值计算过程</a:t>
            </a:r>
            <a:endParaRPr lang="zh-CN" altLang="en-US" sz="1600" dirty="0"/>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2EF3E36-13C4-4A6C-A33C-1BC53FACE0D2}"/>
                  </a:ext>
                </a:extLst>
              </p:cNvPr>
              <p:cNvSpPr/>
              <p:nvPr/>
            </p:nvSpPr>
            <p:spPr>
              <a:xfrm>
                <a:off x="5090008" y="2682109"/>
                <a:ext cx="6765294" cy="3508204"/>
              </a:xfrm>
              <a:prstGeom prst="rect">
                <a:avLst/>
              </a:prstGeom>
            </p:spPr>
            <p:txBody>
              <a:bodyPr wrap="square">
                <a:spAutoFit/>
              </a:bodyPr>
              <a:lstStyle/>
              <a:p>
                <a:pPr marL="285750" indent="-285750" algn="just">
                  <a:lnSpc>
                    <a:spcPct val="150000"/>
                  </a:lnSpc>
                  <a:spcBef>
                    <a:spcPts val="600"/>
                  </a:spcBef>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a:t>
                </a:r>
                <a14:m>
                  <m:oMath xmlns:m="http://schemas.openxmlformats.org/officeDocument/2006/math">
                    <m:r>
                      <a:rPr lang="en-US" altLang="zh-CN" sz="1600" i="1">
                        <a:latin typeface="Cambria Math" panose="02040503050406030204" pitchFamily="18" charset="0"/>
                      </a:rPr>
                      <m:t>𝑀𝑜𝑡h𝑒𝑟</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作为前提约束谓词加入到推理规则后</a:t>
                </a:r>
                <a14:m>
                  <m:oMath xmlns:m="http://schemas.openxmlformats.org/officeDocument/2006/math">
                    <m:r>
                      <a:rPr lang="en-US" altLang="zh-CN" sz="1600" i="1">
                        <a:latin typeface="Cambria Math" panose="02040503050406030204" pitchFamily="18" charset="0"/>
                      </a:rPr>
                      <m:t>𝐹𝑂𝐼𝐿</m:t>
                    </m:r>
                    <m:r>
                      <a:rPr lang="en-US" altLang="zh-CN" sz="1600">
                        <a:latin typeface="Cambria Math" panose="02040503050406030204" pitchFamily="18" charset="0"/>
                      </a:rPr>
                      <m:t>_</m:t>
                    </m:r>
                    <m:r>
                      <a:rPr lang="en-US" altLang="zh-CN" sz="1600" i="1">
                        <a:latin typeface="Cambria Math" panose="02040503050406030204" pitchFamily="18" charset="0"/>
                      </a:rPr>
                      <m:t>𝐺𝑎𝑖𝑛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值最大，因此将</a:t>
                </a:r>
                <a14:m>
                  <m:oMath xmlns:m="http://schemas.openxmlformats.org/officeDocument/2006/math">
                    <m:r>
                      <a:rPr lang="en-US" altLang="zh-CN" sz="1600" i="1">
                        <a:latin typeface="Cambria Math" panose="02040503050406030204" pitchFamily="18" charset="0"/>
                      </a:rPr>
                      <m:t>𝑀𝑜𝑡h𝑒𝑟</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r>
                      <a:rPr lang="en-US" altLang="zh-CN" sz="1600">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加入，得到新的推理规则</a:t>
                </a:r>
                <a14:m>
                  <m:oMath xmlns:m="http://schemas.openxmlformats.org/officeDocument/2006/math">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e>
                    </m:d>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𝑧</m:t>
                        </m:r>
                      </m:e>
                    </m:d>
                    <m:r>
                      <a:rPr lang="en-US" altLang="zh-CN" sz="1600">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x = David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y=Mike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m:rPr>
                        <m:sty m:val="p"/>
                      </m:rPr>
                      <a:rPr lang="en-US" altLang="zh-CN" sz="1600">
                        <a:latin typeface="Cambria Math" panose="02040503050406030204" pitchFamily="18" charset="0"/>
                      </a:rPr>
                      <m:t>z</m:t>
                    </m:r>
                    <m:r>
                      <a:rPr lang="en-US" altLang="zh-CN" sz="1600">
                        <a:latin typeface="Cambria Math" panose="02040503050406030204" pitchFamily="18" charset="0"/>
                      </a:rPr>
                      <m:t>=</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时，该推理规则覆盖表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2.4.2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中训练样本集合的正例</a:t>
                </a:r>
                <a14:m>
                  <m:oMath xmlns:m="http://schemas.openxmlformats.org/officeDocument/2006/math">
                    <m:r>
                      <a:rPr lang="en-US" altLang="zh-CN" sz="1600" i="1">
                        <a:latin typeface="Cambria Math" panose="020405030504060302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Mike)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、且不覆盖任意反例，因此算法学习结束。</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Bef>
                    <a:spcPts val="600"/>
                  </a:spcBef>
                  <a:spcAft>
                    <a:spcPts val="0"/>
                  </a:spcAft>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当学习得到</a:t>
                </a:r>
                <a14:m>
                  <m:oMath xmlns:m="http://schemas.openxmlformats.org/officeDocument/2006/math">
                    <m:r>
                      <a:rPr lang="en-US" altLang="zh-CN" sz="1600">
                        <a:latin typeface="Cambria Math" panose="02040503050406030204" pitchFamily="18" charset="0"/>
                      </a:rPr>
                      <m:t>(∀</m:t>
                    </m:r>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𝑦</m:t>
                    </m:r>
                    <m:r>
                      <a:rPr lang="en-US" altLang="zh-CN" sz="1600">
                        <a:latin typeface="Cambria Math" panose="02040503050406030204" pitchFamily="18" charset="0"/>
                      </a:rPr>
                      <m:t>)(∀</m:t>
                    </m:r>
                    <m:r>
                      <a:rPr lang="en-US" altLang="zh-CN" sz="1600" i="1">
                        <a:latin typeface="Cambria Math" panose="02040503050406030204" pitchFamily="18" charset="0"/>
                      </a:rPr>
                      <m:t>𝑧</m:t>
                    </m:r>
                    <m:r>
                      <a:rPr lang="en-US" altLang="zh-CN" sz="1600">
                        <a:latin typeface="Cambria Math" panose="02040503050406030204" pitchFamily="18" charset="0"/>
                      </a:rPr>
                      <m:t>)</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𝑀𝑜𝑡h𝑒𝑟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𝑧</m:t>
                            </m:r>
                            <m:r>
                              <a:rPr lang="en-US" altLang="zh-CN" sz="1600">
                                <a:latin typeface="Cambria Math" panose="02040503050406030204" pitchFamily="18" charset="0"/>
                              </a:rPr>
                              <m:t>, </m:t>
                            </m:r>
                            <m:r>
                              <a:rPr lang="en-US" altLang="zh-CN" sz="1600" i="1">
                                <a:latin typeface="Cambria Math" panose="02040503050406030204" pitchFamily="18" charset="0"/>
                              </a:rPr>
                              <m:t>𝑦</m:t>
                            </m:r>
                          </m:e>
                        </m:d>
                        <m:r>
                          <a:rPr lang="en-US" altLang="zh-CN" sz="1600">
                            <a:latin typeface="Cambria Math" panose="02040503050406030204" pitchFamily="18" charset="0"/>
                          </a:rPr>
                          <m:t>∧ </m:t>
                        </m:r>
                        <m:r>
                          <a:rPr lang="en-US" altLang="zh-CN" sz="1600" i="1">
                            <a:latin typeface="Cambria Math" panose="02040503050406030204" pitchFamily="18" charset="0"/>
                          </a:rPr>
                          <m:t>𝐶𝑜𝑢𝑝𝑙𝑒</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m:t>
                            </m:r>
                            <m:r>
                              <a:rPr lang="en-US" altLang="zh-CN" sz="1600" i="1">
                                <a:latin typeface="Cambria Math" panose="02040503050406030204" pitchFamily="18" charset="0"/>
                              </a:rPr>
                              <m:t>𝑧</m:t>
                            </m:r>
                          </m:e>
                        </m:d>
                        <m:r>
                          <a:rPr lang="en-US" altLang="zh-CN" sz="1600">
                            <a:latin typeface="Cambria Math" panose="02040503050406030204" pitchFamily="18" charset="0"/>
                          </a:rPr>
                          <m:t>→</m:t>
                        </m:r>
                        <m:r>
                          <a:rPr lang="en-US" altLang="zh-CN" sz="1600" i="1">
                            <a:latin typeface="Cambria Math" panose="02040503050406030204" pitchFamily="18" charset="0"/>
                          </a:rPr>
                          <m:t>𝐹𝑎𝑡h𝑒𝑟</m:t>
                        </m:r>
                        <m:d>
                          <m:dPr>
                            <m:ctrlPr>
                              <a:rPr lang="zh-CN" altLang="zh-CN" sz="1600" i="1">
                                <a:latin typeface="Cambria Math" panose="02040503050406030204" pitchFamily="18" charset="0"/>
                              </a:rPr>
                            </m:ctrlPr>
                          </m:dPr>
                          <m:e>
                            <m:r>
                              <a:rPr lang="en-US" altLang="zh-CN" sz="1600" i="1">
                                <a:latin typeface="Cambria Math" panose="02040503050406030204" pitchFamily="18" charset="0"/>
                              </a:rPr>
                              <m:t>𝑥</m:t>
                            </m:r>
                            <m:r>
                              <a:rPr lang="en-US" altLang="zh-CN" sz="1600">
                                <a:latin typeface="Cambria Math" panose="02040503050406030204" pitchFamily="18" charset="0"/>
                              </a:rPr>
                              <m:t>, </m:t>
                            </m:r>
                            <m:r>
                              <a:rPr lang="en-US" altLang="zh-CN" sz="1600" i="1">
                                <a:latin typeface="Cambria Math" panose="02040503050406030204" pitchFamily="18" charset="0"/>
                              </a:rPr>
                              <m:t>𝑦</m:t>
                            </m:r>
                          </m:e>
                        </m:d>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这一推理规则后，从所给出的知识图谱中已知道</a:t>
                </a:r>
                <a14:m>
                  <m:oMath xmlns:m="http://schemas.openxmlformats.org/officeDocument/2006/math">
                    <m:r>
                      <a:rPr lang="en-US" altLang="zh-CN" sz="1600" i="1">
                        <a:latin typeface="Cambria Math" panose="02040503050406030204" pitchFamily="18" charset="0"/>
                      </a:rPr>
                      <m:t>𝑀𝑜𝑡h𝑒𝑟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(James,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latin typeface="Cambria Math" panose="02040503050406030204" pitchFamily="18" charset="0"/>
                      </a:rPr>
                      <m:t>𝐶𝑜𝑢𝑝𝑙𝑒</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James)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，因此可推理得到新的知识</a:t>
                </a:r>
                <a14:m>
                  <m:oMath xmlns:m="http://schemas.openxmlformats.org/officeDocument/2006/math">
                    <m:r>
                      <a:rPr lang="en-US" altLang="zh-CN" sz="1600" i="1">
                        <a:latin typeface="Cambria Math" panose="02040503050406030204" pitchFamily="18" charset="0"/>
                      </a:rPr>
                      <m:t>𝐹𝑎𝑡h𝑒𝑟</m:t>
                    </m:r>
                  </m:oMath>
                </a14:m>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(David, Ann)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gn="just">
                  <a:lnSpc>
                    <a:spcPts val="2200"/>
                  </a:lnSpc>
                  <a:spcBef>
                    <a:spcPts val="600"/>
                  </a:spcBef>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42EF3E36-13C4-4A6C-A33C-1BC53FACE0D2}"/>
                  </a:ext>
                </a:extLst>
              </p:cNvPr>
              <p:cNvSpPr>
                <a:spLocks noRot="1" noChangeAspect="1" noMove="1" noResize="1" noEditPoints="1" noAdjustHandles="1" noChangeArrowheads="1" noChangeShapeType="1" noTextEdit="1"/>
              </p:cNvSpPr>
              <p:nvPr/>
            </p:nvSpPr>
            <p:spPr>
              <a:xfrm>
                <a:off x="5090008" y="2682109"/>
                <a:ext cx="6765294" cy="3508204"/>
              </a:xfrm>
              <a:prstGeom prst="rect">
                <a:avLst/>
              </a:prstGeom>
              <a:blipFill>
                <a:blip r:embed="rId3"/>
                <a:stretch>
                  <a:fillRect l="-360" r="-3514"/>
                </a:stretch>
              </a:blipFill>
            </p:spPr>
            <p:txBody>
              <a:bodyPr/>
              <a:lstStyle/>
              <a:p>
                <a:r>
                  <a:rPr lang="zh-CN" altLang="en-US">
                    <a:noFill/>
                  </a:rPr>
                  <a:t> </a:t>
                </a:r>
              </a:p>
            </p:txBody>
          </p:sp>
        </mc:Fallback>
      </mc:AlternateContent>
      <p:sp>
        <p:nvSpPr>
          <p:cNvPr id="16" name="矩形: 圆角 6">
            <a:extLst>
              <a:ext uri="{FF2B5EF4-FFF2-40B4-BE49-F238E27FC236}">
                <a16:creationId xmlns:a16="http://schemas.microsoft.com/office/drawing/2014/main" id="{85587268-E92A-4178-94AD-68F07FB534E9}"/>
              </a:ext>
            </a:extLst>
          </p:cNvPr>
          <p:cNvSpPr/>
          <p:nvPr/>
        </p:nvSpPr>
        <p:spPr>
          <a:xfrm>
            <a:off x="5655844" y="1579116"/>
            <a:ext cx="5821326" cy="7632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69E37C0-1A3E-4F50-9A0C-6C5FD3073AE5}"/>
              </a:ext>
            </a:extLst>
          </p:cNvPr>
          <p:cNvSpPr/>
          <p:nvPr/>
        </p:nvSpPr>
        <p:spPr>
          <a:xfrm>
            <a:off x="5186957" y="1399732"/>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新推导规则</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799B7E10-EEB4-4D8E-AFB9-F37A8038F0A3}"/>
                  </a:ext>
                </a:extLst>
              </p:cNvPr>
              <p:cNvSpPr/>
              <p:nvPr/>
            </p:nvSpPr>
            <p:spPr>
              <a:xfrm>
                <a:off x="6169607" y="1918876"/>
                <a:ext cx="46437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rPr>
                        <m:t>𝑀𝑜𝑡h𝑒𝑟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𝑧</m:t>
                          </m:r>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𝑦</m:t>
                          </m:r>
                        </m:e>
                      </m:d>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𝐶𝑜𝑢𝑝𝑙𝑒</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r>
                            <a:rPr lang="en-US" altLang="zh-CN">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𝑧</m:t>
                          </m:r>
                        </m:e>
                      </m:d>
                      <m:r>
                        <a:rPr lang="en-US" altLang="zh-CN">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𝐹𝑎𝑡h𝑒𝑟</m:t>
                      </m:r>
                      <m:d>
                        <m:dPr>
                          <m:ctrlPr>
                            <a:rPr lang="zh-CN" altLang="zh-CN" i="1">
                              <a:solidFill>
                                <a:schemeClr val="bg1"/>
                              </a:solidFill>
                              <a:latin typeface="Cambria Math" panose="02040503050406030204" pitchFamily="18" charset="0"/>
                            </a:rPr>
                          </m:ctrlPr>
                        </m:dPr>
                        <m:e>
                          <m:r>
                            <a:rPr lang="en-US" altLang="zh-CN" i="1">
                              <a:solidFill>
                                <a:schemeClr val="bg1"/>
                              </a:solidFill>
                              <a:latin typeface="Cambria Math" panose="02040503050406030204" pitchFamily="18" charset="0"/>
                            </a:rPr>
                            <m:t>𝑥</m:t>
                          </m:r>
                          <m:r>
                            <a:rPr lang="en-US" altLang="zh-CN">
                              <a:solidFill>
                                <a:schemeClr val="bg1"/>
                              </a:solidFill>
                              <a:latin typeface="Cambria Math" panose="02040503050406030204" pitchFamily="18" charset="0"/>
                            </a:rPr>
                            <m:t>, </m:t>
                          </m:r>
                          <m:r>
                            <a:rPr lang="en-US" altLang="zh-CN" i="1">
                              <a:solidFill>
                                <a:schemeClr val="bg1"/>
                              </a:solidFill>
                              <a:latin typeface="Cambria Math" panose="02040503050406030204" pitchFamily="18" charset="0"/>
                            </a:rPr>
                            <m:t>𝑦</m:t>
                          </m:r>
                        </m:e>
                      </m:d>
                    </m:oMath>
                  </m:oMathPara>
                </a14:m>
                <a:endParaRPr lang="zh-CN" altLang="en-US" dirty="0">
                  <a:solidFill>
                    <a:schemeClr val="bg1"/>
                  </a:solidFill>
                </a:endParaRPr>
              </a:p>
            </p:txBody>
          </p:sp>
        </mc:Choice>
        <mc:Fallback xmlns="">
          <p:sp>
            <p:nvSpPr>
              <p:cNvPr id="18" name="矩形 17">
                <a:extLst>
                  <a:ext uri="{FF2B5EF4-FFF2-40B4-BE49-F238E27FC236}">
                    <a16:creationId xmlns:a16="http://schemas.microsoft.com/office/drawing/2014/main" id="{799B7E10-EEB4-4D8E-AFB9-F37A8038F0A3}"/>
                  </a:ext>
                </a:extLst>
              </p:cNvPr>
              <p:cNvSpPr>
                <a:spLocks noRot="1" noChangeAspect="1" noMove="1" noResize="1" noEditPoints="1" noAdjustHandles="1" noChangeArrowheads="1" noChangeShapeType="1" noTextEdit="1"/>
              </p:cNvSpPr>
              <p:nvPr/>
            </p:nvSpPr>
            <p:spPr>
              <a:xfrm>
                <a:off x="6169607" y="1918876"/>
                <a:ext cx="4643707" cy="369332"/>
              </a:xfrm>
              <a:prstGeom prst="rect">
                <a:avLst/>
              </a:prstGeom>
              <a:blipFill>
                <a:blip r:embed="rId4"/>
                <a:stretch>
                  <a:fillRect b="-13333"/>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0681FFFC-D8B2-4269-9AC1-C60BD0D9C005}"/>
              </a:ext>
            </a:extLst>
          </p:cNvPr>
          <p:cNvPicPr>
            <a:picLocks noChangeAspect="1"/>
          </p:cNvPicPr>
          <p:nvPr/>
        </p:nvPicPr>
        <p:blipFill>
          <a:blip r:embed="rId5"/>
          <a:stretch>
            <a:fillRect/>
          </a:stretch>
        </p:blipFill>
        <p:spPr>
          <a:xfrm>
            <a:off x="539036" y="1844413"/>
            <a:ext cx="4413477" cy="4418164"/>
          </a:xfrm>
          <a:prstGeom prst="rect">
            <a:avLst/>
          </a:prstGeom>
        </p:spPr>
      </p:pic>
    </p:spTree>
    <p:extLst>
      <p:ext uri="{BB962C8B-B14F-4D97-AF65-F5344CB8AC3E}">
        <p14:creationId xmlns:p14="http://schemas.microsoft.com/office/powerpoint/2010/main" val="3165114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FOIL</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First Order Inductive Learner</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思路</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23A0B4E-9FD4-44DE-9BAE-9C1BD3B4F057}"/>
              </a:ext>
            </a:extLst>
          </p:cNvPr>
          <p:cNvSpPr/>
          <p:nvPr/>
        </p:nvSpPr>
        <p:spPr>
          <a:xfrm>
            <a:off x="5305647" y="2943056"/>
            <a:ext cx="6677246" cy="2120902"/>
          </a:xfrm>
          <a:prstGeom prst="rect">
            <a:avLst/>
          </a:prstGeom>
        </p:spPr>
        <p:txBody>
          <a:bodyPr wrap="square">
            <a:spAutoFit/>
          </a:bodyPr>
          <a:lstStyle/>
          <a:p>
            <a:pPr indent="266700" algn="just">
              <a:lnSpc>
                <a:spcPct val="150000"/>
              </a:lnSpc>
              <a:spcBef>
                <a:spcPts val="600"/>
              </a:spcBef>
              <a:spcAft>
                <a:spcPts val="0"/>
              </a:spcAft>
            </a:pP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从这个学习过程可知，给定目标谓词，</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FOIL</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算法从实例（正例、反例、背景知识样例）出发，不断测试所得推理规则是否还包含反例，一旦不包含，则学习结束，由此充分展示了</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归纳学习</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的能力。在学得推理规则后，再给推理规则中的变量赋予具体例子，经过</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演绎</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得到新的知识。</a:t>
            </a:r>
          </a:p>
        </p:txBody>
      </p:sp>
      <p:pic>
        <p:nvPicPr>
          <p:cNvPr id="2" name="图片 1">
            <a:extLst>
              <a:ext uri="{FF2B5EF4-FFF2-40B4-BE49-F238E27FC236}">
                <a16:creationId xmlns:a16="http://schemas.microsoft.com/office/drawing/2014/main" id="{54E188C5-EB0C-484C-91DB-14F5AC997F53}"/>
              </a:ext>
            </a:extLst>
          </p:cNvPr>
          <p:cNvPicPr>
            <a:picLocks noChangeAspect="1"/>
          </p:cNvPicPr>
          <p:nvPr/>
        </p:nvPicPr>
        <p:blipFill>
          <a:blip r:embed="rId3"/>
          <a:stretch>
            <a:fillRect/>
          </a:stretch>
        </p:blipFill>
        <p:spPr>
          <a:xfrm>
            <a:off x="464288" y="2352004"/>
            <a:ext cx="4538330" cy="2900479"/>
          </a:xfrm>
          <a:prstGeom prst="rect">
            <a:avLst/>
          </a:prstGeom>
        </p:spPr>
      </p:pic>
    </p:spTree>
    <p:extLst>
      <p:ext uri="{BB962C8B-B14F-4D97-AF65-F5344CB8AC3E}">
        <p14:creationId xmlns:p14="http://schemas.microsoft.com/office/powerpoint/2010/main" val="3467430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D5A0741B-A3BC-4C16-9108-9CE259B9FC87}"/>
              </a:ext>
            </a:extLst>
          </p:cNvPr>
          <p:cNvSpPr/>
          <p:nvPr/>
        </p:nvSpPr>
        <p:spPr>
          <a:xfrm>
            <a:off x="1699502" y="1613705"/>
            <a:ext cx="8940209" cy="640816"/>
          </a:xfrm>
          <a:prstGeom prst="rect">
            <a:avLst/>
          </a:prstGeom>
        </p:spPr>
        <p:txBody>
          <a:bodyPr wrap="square">
            <a:spAutoFit/>
          </a:bodyPr>
          <a:lstStyle/>
          <a:p>
            <a:pPr indent="266700" algn="ctr">
              <a:lnSpc>
                <a:spcPts val="22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与</a:t>
            </a:r>
            <a:r>
              <a:rPr lang="en-US" altLang="zh-CN" dirty="0">
                <a:solidFill>
                  <a:srgbClr val="000000"/>
                </a:solidFill>
                <a:latin typeface="Times New Roman" panose="02020603050405020304" pitchFamily="18" charset="0"/>
                <a:ea typeface="楷体_GB2312"/>
                <a:cs typeface="Times New Roman" panose="02020603050405020304" pitchFamily="18" charset="0"/>
              </a:rPr>
              <a:t>FOIL</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算法不同，路径排序推理算法（</a:t>
            </a:r>
            <a:r>
              <a:rPr lang="en-US" altLang="zh-CN" dirty="0">
                <a:solidFill>
                  <a:srgbClr val="000000"/>
                </a:solidFill>
                <a:latin typeface="Times New Roman" panose="02020603050405020304" pitchFamily="18" charset="0"/>
                <a:ea typeface="楷体_GB2312"/>
                <a:cs typeface="Times New Roman" panose="02020603050405020304" pitchFamily="18" charset="0"/>
              </a:rPr>
              <a:t>PRA</a:t>
            </a:r>
            <a:r>
              <a:rPr lang="zh-CN" altLang="zh-CN" dirty="0">
                <a:solidFill>
                  <a:srgbClr val="000000"/>
                </a:solidFill>
                <a:latin typeface="Times New Roman" panose="02020603050405020304" pitchFamily="18" charset="0"/>
                <a:ea typeface="楷体_GB2312"/>
                <a:cs typeface="Times New Roman" panose="02020603050405020304" pitchFamily="18" charset="0"/>
              </a:rPr>
              <a:t>的基本思想是将实体之间的关联路径作为特征，来学习目标关系的分类器。路径排序算法的工作流程主要分为三步：</a:t>
            </a:r>
          </a:p>
        </p:txBody>
      </p:sp>
      <p:sp>
        <p:nvSpPr>
          <p:cNvPr id="8" name="矩形: 圆角 6">
            <a:extLst>
              <a:ext uri="{FF2B5EF4-FFF2-40B4-BE49-F238E27FC236}">
                <a16:creationId xmlns:a16="http://schemas.microsoft.com/office/drawing/2014/main" id="{756194C7-1CBB-4AD8-92AB-222C9D61AB55}"/>
              </a:ext>
            </a:extLst>
          </p:cNvPr>
          <p:cNvSpPr/>
          <p:nvPr/>
        </p:nvSpPr>
        <p:spPr>
          <a:xfrm>
            <a:off x="267854" y="2522955"/>
            <a:ext cx="11656291" cy="303164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4E4D1BB-72D0-475C-AC46-8722A87DAF24}"/>
                  </a:ext>
                </a:extLst>
              </p:cNvPr>
              <p:cNvSpPr/>
              <p:nvPr/>
            </p:nvSpPr>
            <p:spPr>
              <a:xfrm>
                <a:off x="307046" y="2550219"/>
                <a:ext cx="11577908" cy="2703945"/>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特征抽取：</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生成并选择路径特征集合。生成路径的方式有随机游走（</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random walk</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）、广度优先搜索、深度优先搜索等。</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特征计算：</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计算每个训练样例的特征值</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𝑃</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。该特征值可以表示从实体节点</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出发，通过关系路径</a:t>
                </a:r>
                <a14:m>
                  <m:oMath xmlns:m="http://schemas.openxmlformats.org/officeDocument/2006/math">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到达实体节点</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的概率；也可以表示为布尔值，表示实体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之间是否存在路径</a:t>
                </a:r>
                <a14:m>
                  <m:oMath xmlns:m="http://schemas.openxmlformats.org/officeDocument/2006/math">
                    <m:sSub>
                      <m:sSubPr>
                        <m:ctrlPr>
                          <a:rPr lang="zh-CN" altLang="zh-CN" sz="1600" b="1" i="1">
                            <a:solidFill>
                              <a:schemeClr val="bg1"/>
                            </a:solidFill>
                            <a:effectLst>
                              <a:outerShdw blurRad="38100" dist="38100" dir="2700000" algn="tl">
                                <a:srgbClr val="000000">
                                  <a:alpha val="43137"/>
                                </a:srgbClr>
                              </a:outerShdw>
                            </a:effectLst>
                            <a:latin typeface="Cambria Math" panose="02040503050406030204" pitchFamily="18" charset="0"/>
                          </a:rPr>
                        </m:ctrlPr>
                      </m:sSubPr>
                      <m:e>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𝜋</m:t>
                        </m:r>
                      </m:e>
                      <m:sub>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𝑗</m:t>
                        </m:r>
                      </m:sub>
                    </m:sSub>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；还可以是实体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𝑠</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和实体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rPr>
                      <m:t>𝑡</m:t>
                    </m:r>
                  </m:oMath>
                </a14:m>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之间路径出现频次、频率等。</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分类器训练：</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根据训练样例的特征值，为目标关系训练分类器。当训练好分类器后，即可将该分类器用于推理两个实体之间是否存在目标关系。</a:t>
                </a:r>
              </a:p>
            </p:txBody>
          </p:sp>
        </mc:Choice>
        <mc:Fallback xmlns="">
          <p:sp>
            <p:nvSpPr>
              <p:cNvPr id="9" name="矩形 8">
                <a:extLst>
                  <a:ext uri="{FF2B5EF4-FFF2-40B4-BE49-F238E27FC236}">
                    <a16:creationId xmlns:a16="http://schemas.microsoft.com/office/drawing/2014/main" id="{24E4D1BB-72D0-475C-AC46-8722A87DAF24}"/>
                  </a:ext>
                </a:extLst>
              </p:cNvPr>
              <p:cNvSpPr>
                <a:spLocks noRot="1" noChangeAspect="1" noMove="1" noResize="1" noEditPoints="1" noAdjustHandles="1" noChangeArrowheads="1" noChangeShapeType="1" noTextEdit="1"/>
              </p:cNvSpPr>
              <p:nvPr/>
            </p:nvSpPr>
            <p:spPr>
              <a:xfrm>
                <a:off x="307046" y="2550219"/>
                <a:ext cx="11577908" cy="2703945"/>
              </a:xfrm>
              <a:prstGeom prst="rect">
                <a:avLst/>
              </a:prstGeom>
              <a:blipFill>
                <a:blip r:embed="rId3"/>
                <a:stretch>
                  <a:fillRect l="-53" b="-27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359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三、知识图谱推理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路径排序推理算法</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572D7A2E-D298-44BC-A021-E4E06DF51BB4}"/>
              </a:ext>
            </a:extLst>
          </p:cNvPr>
          <p:cNvPicPr>
            <a:picLocks noChangeAspect="1"/>
          </p:cNvPicPr>
          <p:nvPr/>
        </p:nvPicPr>
        <p:blipFill>
          <a:blip r:embed="rId3"/>
          <a:stretch>
            <a:fillRect/>
          </a:stretch>
        </p:blipFill>
        <p:spPr>
          <a:xfrm>
            <a:off x="6860756" y="2284531"/>
            <a:ext cx="3813651" cy="2638343"/>
          </a:xfrm>
          <a:prstGeom prst="rect">
            <a:avLst/>
          </a:prstGeom>
        </p:spPr>
      </p:pic>
      <p:pic>
        <p:nvPicPr>
          <p:cNvPr id="2" name="图片 1">
            <a:extLst>
              <a:ext uri="{FF2B5EF4-FFF2-40B4-BE49-F238E27FC236}">
                <a16:creationId xmlns:a16="http://schemas.microsoft.com/office/drawing/2014/main" id="{F14B24F1-2FBE-4977-BC77-B5EF5E186C4F}"/>
              </a:ext>
            </a:extLst>
          </p:cNvPr>
          <p:cNvPicPr>
            <a:picLocks noChangeAspect="1"/>
          </p:cNvPicPr>
          <p:nvPr/>
        </p:nvPicPr>
        <p:blipFill>
          <a:blip r:embed="rId4"/>
          <a:stretch>
            <a:fillRect/>
          </a:stretch>
        </p:blipFill>
        <p:spPr>
          <a:xfrm>
            <a:off x="1356383" y="1606920"/>
            <a:ext cx="4556359" cy="4515082"/>
          </a:xfrm>
          <a:prstGeom prst="rect">
            <a:avLst/>
          </a:prstGeom>
        </p:spPr>
      </p:pic>
    </p:spTree>
    <p:extLst>
      <p:ext uri="{BB962C8B-B14F-4D97-AF65-F5344CB8AC3E}">
        <p14:creationId xmlns:p14="http://schemas.microsoft.com/office/powerpoint/2010/main" val="999443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四、概率图谱推理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E8DC1F37-C932-4926-BD0E-039ED5407804}"/>
              </a:ext>
            </a:extLst>
          </p:cNvPr>
          <p:cNvGrpSpPr/>
          <p:nvPr/>
        </p:nvGrpSpPr>
        <p:grpSpPr>
          <a:xfrm>
            <a:off x="1166320" y="670081"/>
            <a:ext cx="818922" cy="818922"/>
            <a:chOff x="4082479" y="2760704"/>
            <a:chExt cx="1485324" cy="1485324"/>
          </a:xfrm>
        </p:grpSpPr>
        <p:sp>
          <p:nvSpPr>
            <p:cNvPr id="15" name="立方体 14">
              <a:extLst>
                <a:ext uri="{FF2B5EF4-FFF2-40B4-BE49-F238E27FC236}">
                  <a16:creationId xmlns:a16="http://schemas.microsoft.com/office/drawing/2014/main" id="{7D3B1798-BE27-497F-9710-069B23B48FBC}"/>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a:extLst>
                <a:ext uri="{FF2B5EF4-FFF2-40B4-BE49-F238E27FC236}">
                  <a16:creationId xmlns:a16="http://schemas.microsoft.com/office/drawing/2014/main" id="{B5FE04C9-E41B-4E0A-ADD5-CC09DFD44BDF}"/>
                </a:ext>
              </a:extLst>
            </p:cNvPr>
            <p:cNvGrpSpPr/>
            <p:nvPr/>
          </p:nvGrpSpPr>
          <p:grpSpPr>
            <a:xfrm>
              <a:off x="4494284" y="2979307"/>
              <a:ext cx="607190" cy="1121821"/>
              <a:chOff x="9632752" y="7542709"/>
              <a:chExt cx="890113" cy="1644542"/>
            </a:xfrm>
          </p:grpSpPr>
          <p:sp>
            <p:nvSpPr>
              <p:cNvPr id="17" name="任意多边形 30">
                <a:extLst>
                  <a:ext uri="{FF2B5EF4-FFF2-40B4-BE49-F238E27FC236}">
                    <a16:creationId xmlns:a16="http://schemas.microsoft.com/office/drawing/2014/main" id="{E2770195-C572-4F26-8AEF-F1CC06CF7579}"/>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8" name="任意多边形 28">
                <a:extLst>
                  <a:ext uri="{FF2B5EF4-FFF2-40B4-BE49-F238E27FC236}">
                    <a16:creationId xmlns:a16="http://schemas.microsoft.com/office/drawing/2014/main" id="{706B251A-395B-4457-8104-02C96D99B470}"/>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9" name="矩形 18">
            <a:extLst>
              <a:ext uri="{FF2B5EF4-FFF2-40B4-BE49-F238E27FC236}">
                <a16:creationId xmlns:a16="http://schemas.microsoft.com/office/drawing/2014/main" id="{70711213-6A7F-41B7-83A4-ACBA1908F28E}"/>
              </a:ext>
            </a:extLst>
          </p:cNvPr>
          <p:cNvSpPr/>
          <p:nvPr/>
        </p:nvSpPr>
        <p:spPr>
          <a:xfrm>
            <a:off x="2708119" y="813717"/>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为什么要概率图推理：刻画信息的不确定性</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3708B3A9-E5F6-4405-A3E1-2D2BC51E468B}"/>
              </a:ext>
            </a:extLst>
          </p:cNvPr>
          <p:cNvSpPr/>
          <p:nvPr/>
        </p:nvSpPr>
        <p:spPr>
          <a:xfrm>
            <a:off x="426720" y="1916263"/>
            <a:ext cx="5623560" cy="4111382"/>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工业生产、社会治理和在线经济等领域不断涌现的大数据因刻画各种关系而形成图式结构的数据。在图数据中，如果两个节点之间存在连边，则可视为这两个节点之间具有概率依赖关系而相互影响。在这类图中，可用概率描述两个相连节点之间的关联，而不是假设节点之间的影响一定会百分之百发生。这种图被称为</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概率图（</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probabilistic graph</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），而基于概率图进行的推理被称为概率推理</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。很明显，概率推理反映了推理过程中存在的不确定性特点。</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概率图模型一般分为贝叶斯网络（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Bayesian Network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）和马尔可夫网络（</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Markov Network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）两大类。</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矩形: 圆角 6">
            <a:extLst>
              <a:ext uri="{FF2B5EF4-FFF2-40B4-BE49-F238E27FC236}">
                <a16:creationId xmlns:a16="http://schemas.microsoft.com/office/drawing/2014/main" id="{3BEB1EDF-1AF7-4F73-B05B-4AF43CFB27E6}"/>
              </a:ext>
            </a:extLst>
          </p:cNvPr>
          <p:cNvSpPr/>
          <p:nvPr/>
        </p:nvSpPr>
        <p:spPr>
          <a:xfrm>
            <a:off x="6469957" y="1658608"/>
            <a:ext cx="5295323" cy="459741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E6EB636A-268A-41C9-8067-F11D6E369D88}"/>
              </a:ext>
            </a:extLst>
          </p:cNvPr>
          <p:cNvSpPr/>
          <p:nvPr/>
        </p:nvSpPr>
        <p:spPr>
          <a:xfrm>
            <a:off x="6431279" y="1916263"/>
            <a:ext cx="5113020" cy="4198201"/>
          </a:xfrm>
          <a:prstGeom prst="rect">
            <a:avLst/>
          </a:prstGeom>
        </p:spPr>
        <p:txBody>
          <a:bodyPr wrap="square">
            <a:spAutoFit/>
          </a:bodyPr>
          <a:lstStyle/>
          <a:p>
            <a:pPr marL="342900" indent="-342900" algn="just">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用一个有向无环图（</a:t>
            </a:r>
            <a:r>
              <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directed acyclic graph</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）来表示，其用有向边来表示节点和节点之间的单向概率依赖</a:t>
            </a:r>
            <a:r>
              <a:rPr lang="zh-CN" altLang="en-US"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马尔可夫网络</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表示成一个无向图的网络结构，其用无向边来表示节点和节点之间的相互概率依赖。</a:t>
            </a:r>
            <a:endParaRPr lang="en-US"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zh-CN"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一般认为概率图模型还包括了朴素贝叶斯模型、最大熵模型、隐马尔可夫模型、条件随机场、主题模型等，在机器学习的诸多场景中都有着广泛的应用。</a:t>
            </a:r>
          </a:p>
        </p:txBody>
      </p:sp>
    </p:spTree>
    <p:extLst>
      <p:ext uri="{BB962C8B-B14F-4D97-AF65-F5344CB8AC3E}">
        <p14:creationId xmlns:p14="http://schemas.microsoft.com/office/powerpoint/2010/main" val="60083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概率图推理：贝叶斯网络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034417" cy="961097"/>
          </a:xfrm>
          <a:prstGeom prst="rect">
            <a:avLst/>
          </a:prstGeom>
        </p:spPr>
        <p:txBody>
          <a:bodyPr wrap="square">
            <a:spAutoFit/>
          </a:bodyPr>
          <a:lstStyle/>
          <a:p>
            <a:pPr algn="ctr">
              <a:lnSpc>
                <a:spcPct val="150000"/>
              </a:lnSpc>
            </a:pP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贝叶斯网络满足</a:t>
            </a:r>
            <a:r>
              <a:rPr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局部马尔可夫性（</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local Markov property</a:t>
            </a:r>
            <a:r>
              <a:rPr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，即在给定一个节点的父节点的情况下，该父亲节点有条件地独立于它的非后代节点（</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non-descendant</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403484" y="3111000"/>
            <a:ext cx="5088703"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6484B3FF-E783-4ADF-A3B8-3F410546F6B8}"/>
                  </a:ext>
                </a:extLst>
              </p:cNvPr>
              <p:cNvSpPr/>
              <p:nvPr/>
            </p:nvSpPr>
            <p:spPr>
              <a:xfrm>
                <a:off x="346014" y="3363376"/>
                <a:ext cx="4943616" cy="2359044"/>
              </a:xfrm>
              <a:prstGeom prst="rect">
                <a:avLst/>
              </a:prstGeom>
            </p:spPr>
            <p:txBody>
              <a:bodyPr wrap="square">
                <a:spAutoFit/>
              </a:bodyPr>
              <a:lstStyle/>
              <a:p>
                <a:pPr algn="ctr">
                  <a:lnSpc>
                    <a:spcPct val="150000"/>
                  </a:lnSpc>
                  <a:buClr>
                    <a:schemeClr val="bg1"/>
                  </a:buClr>
                  <a:buSzPct val="80000"/>
                </a:pP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贝叶斯网络中所有因素的联合分布等于所有节点的</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a:t>
                </a: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（节点</a:t>
                </a:r>
                <a:r>
                  <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父节点）的乘积</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14:m>
                  <m:oMathPara xmlns:m="http://schemas.openxmlformats.org/officeDocument/2006/math">
                    <m:oMathParaPr>
                      <m:jc m:val="center"/>
                    </m:oMathParaPr>
                    <m:oMath xmlns:m="http://schemas.openxmlformats.org/officeDocument/2006/math">
                      <m:r>
                        <m:rPr>
                          <m:sty m:val="p"/>
                        </m:rPr>
                        <a:rPr lang="en-US" altLang="zh-CN" sz="1400" kern="0" smtClean="0">
                          <a:solidFill>
                            <a:schemeClr val="bg1"/>
                          </a:solidFill>
                          <a:latin typeface="Cambria Math" panose="02040503050406030204" pitchFamily="18" charset="0"/>
                          <a:ea typeface="楷体_GB2312"/>
                          <a:cs typeface="Times New Roman" panose="02020603050405020304" pitchFamily="18" charset="0"/>
                        </a:rPr>
                        <m:t>P</m:t>
                      </m:r>
                      <m:d>
                        <m:dPr>
                          <m:ctrlPr>
                            <a:rPr lang="zh-CN" altLang="zh-CN" sz="1400" i="1" ker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sz="1400" kern="0">
                              <a:solidFill>
                                <a:schemeClr val="bg1"/>
                              </a:solidFill>
                              <a:latin typeface="Cambria Math" panose="02040503050406030204" pitchFamily="18" charset="0"/>
                              <a:ea typeface="楷体_GB2312"/>
                              <a:cs typeface="Times New Roman" panose="02020603050405020304" pitchFamily="18" charset="0"/>
                            </a:rPr>
                            <m:t>多云、下雨、洒水车、路湿</m:t>
                          </m:r>
                        </m:e>
                      </m:d>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洒水车</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下雨</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多云</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m:rPr>
                          <m:sty m:val="p"/>
                        </m:rPr>
                        <a:rPr lang="en-US" altLang="zh-CN" sz="1400" kern="0">
                          <a:solidFill>
                            <a:schemeClr val="bg1"/>
                          </a:solidFill>
                          <a:latin typeface="Cambria Math" panose="02040503050406030204" pitchFamily="18" charset="0"/>
                          <a:ea typeface="楷体_GB2312"/>
                          <a:cs typeface="Times New Roman" panose="02020603050405020304" pitchFamily="18" charset="0"/>
                        </a:rPr>
                        <m:t>P</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路湿</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洒水车</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r>
                        <a:rPr lang="zh-CN" altLang="zh-CN" sz="1400" kern="0">
                          <a:solidFill>
                            <a:schemeClr val="bg1"/>
                          </a:solidFill>
                          <a:latin typeface="Cambria Math" panose="02040503050406030204" pitchFamily="18" charset="0"/>
                          <a:ea typeface="楷体_GB2312"/>
                          <a:cs typeface="Times New Roman" panose="02020603050405020304" pitchFamily="18" charset="0"/>
                        </a:rPr>
                        <m:t>下雨</m:t>
                      </m:r>
                      <m:r>
                        <a:rPr lang="en-US" altLang="zh-CN" sz="1400" kern="0">
                          <a:solidFill>
                            <a:schemeClr val="bg1"/>
                          </a:solidFill>
                          <a:latin typeface="Cambria Math" panose="02040503050406030204" pitchFamily="18" charset="0"/>
                          <a:ea typeface="楷体_GB2312"/>
                          <a:cs typeface="Times New Roman" panose="02020603050405020304" pitchFamily="18" charset="0"/>
                        </a:rPr>
                        <m:t>)</m:t>
                      </m:r>
                    </m:oMath>
                  </m:oMathPara>
                </a14:m>
                <a:endParaRPr lang="zh-CN" altLang="zh-CN" sz="1400"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endPar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346014" y="3363376"/>
                <a:ext cx="4943616" cy="2359044"/>
              </a:xfrm>
              <a:prstGeom prst="rect">
                <a:avLst/>
              </a:prstGeom>
              <a:blipFill>
                <a:blip r:embed="rId4"/>
                <a:stretch>
                  <a:fillRect/>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E748BF4-9591-4DCD-8B94-E9C677C3CD14}"/>
              </a:ext>
            </a:extLst>
          </p:cNvPr>
          <p:cNvPicPr>
            <a:picLocks noChangeAspect="1"/>
          </p:cNvPicPr>
          <p:nvPr/>
        </p:nvPicPr>
        <p:blipFill>
          <a:blip r:embed="rId5"/>
          <a:stretch>
            <a:fillRect/>
          </a:stretch>
        </p:blipFill>
        <p:spPr>
          <a:xfrm>
            <a:off x="6261494" y="2291091"/>
            <a:ext cx="4138429" cy="3977236"/>
          </a:xfrm>
          <a:prstGeom prst="rect">
            <a:avLst/>
          </a:prstGeom>
        </p:spPr>
      </p:pic>
    </p:spTree>
    <p:extLst>
      <p:ext uri="{BB962C8B-B14F-4D97-AF65-F5344CB8AC3E}">
        <p14:creationId xmlns:p14="http://schemas.microsoft.com/office/powerpoint/2010/main" val="643140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贝叶斯网络：</a:t>
                </a:r>
                <a:r>
                  <a:rPr lang="zh-CN" altLang="zh-CN" dirty="0">
                    <a:solidFill>
                      <a:schemeClr val="bg1"/>
                    </a:solidFill>
                    <a:latin typeface="微软雅黑" panose="020B0503020204020204" pitchFamily="34" charset="-122"/>
                    <a:ea typeface="微软雅黑" panose="020B0503020204020204" pitchFamily="34" charset="-122"/>
                  </a:rPr>
                  <a:t>计算</a:t>
                </a:r>
                <a14:m>
                  <m:oMath xmlns:m="http://schemas.openxmlformats.org/officeDocument/2006/math">
                    <m:r>
                      <m:rPr>
                        <m:sty m:val="p"/>
                      </m:rPr>
                      <a:rPr lang="en-US" altLang="zh-CN">
                        <a:solidFill>
                          <a:schemeClr val="bg1"/>
                        </a:solidFill>
                        <a:latin typeface="Cambria Math" panose="02040503050406030204" pitchFamily="18" charset="0"/>
                      </a:rPr>
                      <m:t>P</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下雨</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洒水车</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路湿</m:t>
                    </m:r>
                    <m:r>
                      <a:rPr lang="en-US" altLang="zh-CN" i="1">
                        <a:solidFill>
                          <a:schemeClr val="bg1"/>
                        </a:solidFill>
                        <a:latin typeface="Cambria Math" panose="02040503050406030204" pitchFamily="18" charset="0"/>
                      </a:rPr>
                      <m:t>|</m:t>
                    </m:r>
                    <m:r>
                      <a:rPr lang="zh-CN" altLang="zh-CN">
                        <a:solidFill>
                          <a:schemeClr val="bg1"/>
                        </a:solidFill>
                        <a:latin typeface="Cambria Math" panose="02040503050406030204" pitchFamily="18" charset="0"/>
                      </a:rPr>
                      <m:t>多云</m:t>
                    </m:r>
                    <m:r>
                      <a:rPr lang="en-US" altLang="zh-CN" i="1">
                        <a:solidFill>
                          <a:schemeClr val="bg1"/>
                        </a:solidFill>
                        <a:latin typeface="Cambria Math" panose="02040503050406030204" pitchFamily="18" charset="0"/>
                      </a:rPr>
                      <m:t>)</m:t>
                    </m:r>
                  </m:oMath>
                </a14:m>
                <a:r>
                  <a:rPr lang="zh-CN" altLang="zh-CN" dirty="0">
                    <a:solidFill>
                      <a:schemeClr val="bg1"/>
                    </a:solidFill>
                    <a:latin typeface="微软雅黑" panose="020B0503020204020204" pitchFamily="34" charset="-122"/>
                    <a:ea typeface="微软雅黑" panose="020B0503020204020204" pitchFamily="34" charset="-122"/>
                  </a:rPr>
                  <a:t>的概率</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70711213-6A7F-41B7-83A4-ACBA1908F28E}"/>
                  </a:ext>
                </a:extLst>
              </p:cNvPr>
              <p:cNvSpPr>
                <a:spLocks noRot="1" noChangeAspect="1" noMove="1" noResize="1" noEditPoints="1" noAdjustHandles="1" noChangeArrowheads="1" noChangeShapeType="1" noTextEdit="1"/>
              </p:cNvSpPr>
              <p:nvPr/>
            </p:nvSpPr>
            <p:spPr>
              <a:xfrm>
                <a:off x="1765543" y="811180"/>
                <a:ext cx="8634380" cy="458908"/>
              </a:xfrm>
              <a:prstGeom prst="rect">
                <a:avLst/>
              </a:prstGeom>
              <a:blipFill>
                <a:blip r:embed="rId3"/>
                <a:stretch>
                  <a:fillRect b="-26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pic>
        <p:nvPicPr>
          <p:cNvPr id="3" name="图片 2">
            <a:extLst>
              <a:ext uri="{FF2B5EF4-FFF2-40B4-BE49-F238E27FC236}">
                <a16:creationId xmlns:a16="http://schemas.microsoft.com/office/drawing/2014/main" id="{04495C58-4111-44CE-8FE8-BA7F14CC9903}"/>
              </a:ext>
            </a:extLst>
          </p:cNvPr>
          <p:cNvPicPr>
            <a:picLocks noChangeAspect="1"/>
          </p:cNvPicPr>
          <p:nvPr/>
        </p:nvPicPr>
        <p:blipFill>
          <a:blip r:embed="rId4"/>
          <a:stretch>
            <a:fillRect/>
          </a:stretch>
        </p:blipFill>
        <p:spPr>
          <a:xfrm>
            <a:off x="514047" y="2325137"/>
            <a:ext cx="6070912" cy="3262271"/>
          </a:xfrm>
          <a:prstGeom prst="rect">
            <a:avLst/>
          </a:prstGeom>
        </p:spPr>
      </p:pic>
      <p:pic>
        <p:nvPicPr>
          <p:cNvPr id="2" name="图片 1">
            <a:extLst>
              <a:ext uri="{FF2B5EF4-FFF2-40B4-BE49-F238E27FC236}">
                <a16:creationId xmlns:a16="http://schemas.microsoft.com/office/drawing/2014/main" id="{3C4F3D77-F48C-4A49-85FB-AAED49DA52F8}"/>
              </a:ext>
            </a:extLst>
          </p:cNvPr>
          <p:cNvPicPr>
            <a:picLocks noChangeAspect="1"/>
          </p:cNvPicPr>
          <p:nvPr/>
        </p:nvPicPr>
        <p:blipFill>
          <a:blip r:embed="rId5"/>
          <a:stretch>
            <a:fillRect/>
          </a:stretch>
        </p:blipFill>
        <p:spPr>
          <a:xfrm>
            <a:off x="6884522" y="1887593"/>
            <a:ext cx="3749868" cy="3603810"/>
          </a:xfrm>
          <a:prstGeom prst="rect">
            <a:avLst/>
          </a:prstGeom>
        </p:spPr>
      </p:pic>
    </p:spTree>
    <p:extLst>
      <p:ext uri="{BB962C8B-B14F-4D97-AF65-F5344CB8AC3E}">
        <p14:creationId xmlns:p14="http://schemas.microsoft.com/office/powerpoint/2010/main" val="31930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09538EC-7958-4099-AAD3-248CC922E3FA}"/>
              </a:ext>
            </a:extLst>
          </p:cNvPr>
          <p:cNvSpPr/>
          <p:nvPr/>
        </p:nvSpPr>
        <p:spPr>
          <a:xfrm>
            <a:off x="930065" y="1327890"/>
            <a:ext cx="10765749" cy="1193917"/>
          </a:xfrm>
          <a:prstGeom prst="rect">
            <a:avLst/>
          </a:prstGeom>
        </p:spPr>
        <p:txBody>
          <a:bodyPr wrap="square">
            <a:spAutoFit/>
          </a:bodyPr>
          <a:lstStyle/>
          <a:p>
            <a:pPr algn="just">
              <a:lnSpc>
                <a:spcPct val="150000"/>
              </a:lnSpc>
            </a:pP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从概率统计角度</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来看，马尔可夫逻辑网络不仅简洁明了描述了马尔可夫网</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(Markov networks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，简称</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MNs)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中所存在信息之间关联，还因在马尔可夫网络中引入谓词逻辑融入了结构化知识；</a:t>
            </a:r>
            <a:r>
              <a:rPr lang="zh-CN"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从一阶谓词逻辑角度</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来看，马尔可夫逻辑网在一阶谓词逻辑中添加了不确定性而对严格推理进行了松绑，更好反映了客观世界的复杂性</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矩形: 圆角 6">
            <a:extLst>
              <a:ext uri="{FF2B5EF4-FFF2-40B4-BE49-F238E27FC236}">
                <a16:creationId xmlns:a16="http://schemas.microsoft.com/office/drawing/2014/main" id="{37988DB1-874C-42D9-A0E3-D5C1FD52E3FD}"/>
              </a:ext>
            </a:extLst>
          </p:cNvPr>
          <p:cNvSpPr/>
          <p:nvPr/>
        </p:nvSpPr>
        <p:spPr>
          <a:xfrm>
            <a:off x="163106" y="3171066"/>
            <a:ext cx="5791127" cy="235904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6484B3FF-E783-4ADF-A3B8-3F410546F6B8}"/>
                  </a:ext>
                </a:extLst>
              </p:cNvPr>
              <p:cNvSpPr/>
              <p:nvPr/>
            </p:nvSpPr>
            <p:spPr>
              <a:xfrm>
                <a:off x="163106" y="3328467"/>
                <a:ext cx="5836921" cy="2386744"/>
              </a:xfrm>
              <a:prstGeom prst="rect">
                <a:avLst/>
              </a:prstGeom>
            </p:spPr>
            <p:txBody>
              <a:bodyPr wrap="square">
                <a:spAutoFit/>
              </a:bodyPr>
              <a:lstStyle/>
              <a:p>
                <a:pPr algn="ctr">
                  <a:lnSpc>
                    <a:spcPct val="150000"/>
                  </a:lnSpc>
                  <a:buClr>
                    <a:schemeClr val="bg1"/>
                  </a:buClr>
                  <a:buSzPct val="80000"/>
                </a:pPr>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给定一个由若干规则构成的集合，集合中每条推理规则赋予一定权重，则可如下计算某个断言</a:t>
                </a:r>
                <a14:m>
                  <m:oMath xmlns:m="http://schemas.openxmlformats.org/officeDocument/2006/math">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𝑥</m:t>
                    </m:r>
                  </m:oMath>
                </a14:m>
                <a:r>
                  <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成立的概率</a:t>
                </a: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14:m>
                  <m:oMathPara xmlns:m="http://schemas.openxmlformats.org/officeDocument/2006/math">
                    <m:oMathParaPr>
                      <m:jc m:val="centerGroup"/>
                    </m:oMathParaPr>
                    <m:oMath xmlns:m="http://schemas.openxmlformats.org/officeDocument/2006/math">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𝑃</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𝑋</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fPr>
                        <m:num>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1</m:t>
                          </m:r>
                        </m:num>
                        <m:den>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𝑍</m:t>
                          </m:r>
                        </m:den>
                      </m:f>
                      <m:r>
                        <m:rPr>
                          <m:sty m:val="p"/>
                        </m:rP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exp</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d>
                        <m:d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dPr>
                        <m:e>
                          <m:nary>
                            <m:naryPr>
                              <m:chr m:val="∑"/>
                              <m:limLoc m:val="undOvr"/>
                              <m:grow m:val="on"/>
                              <m:supHide m:val="on"/>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naryPr>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up/>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 </m:t>
                              </m:r>
                            </m:e>
                          </m:nary>
                          <m:sSub>
                            <m:sSub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𝑤</m:t>
                              </m:r>
                            </m:e>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Sub>
                          <m:sSub>
                            <m:sSub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𝑛</m:t>
                              </m:r>
                            </m:e>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e>
                      </m:d>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fPr>
                        <m:num>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1</m:t>
                          </m:r>
                        </m:num>
                        <m:den>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𝑍</m:t>
                          </m:r>
                        </m:den>
                      </m:f>
                      <m:nary>
                        <m:naryPr>
                          <m:chr m:val="∏"/>
                          <m:limLoc m:val="undOvr"/>
                          <m:grow m:val="on"/>
                          <m:supHide m:val="on"/>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naryPr>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up/>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 </m:t>
                          </m:r>
                        </m:e>
                      </m:nary>
                      <m:sSub>
                        <m:sSub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𝜙</m:t>
                          </m:r>
                        </m:e>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Sub>
                      <m:sSup>
                        <m:sSup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pPr>
                        <m:e>
                          <m:d>
                            <m:d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dPr>
                            <m:e>
                              <m:sSub>
                                <m:sSub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sub>
                              </m:sSub>
                            </m:e>
                          </m:d>
                        </m:e>
                        <m:sup>
                          <m:sSub>
                            <m:sSubPr>
                              <m:ctrlPr>
                                <a:rPr lang="zh-CN"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𝑛</m:t>
                              </m:r>
                            </m:e>
                            <m: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𝑖</m:t>
                              </m:r>
                            </m:sub>
                          </m:sSub>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𝑥</m:t>
                          </m:r>
                          <m:r>
                            <a:rPr lang="en-US" altLang="zh-CN" sz="1400" b="1">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m:t>)</m:t>
                          </m:r>
                        </m:sup>
                      </m:sSup>
                    </m:oMath>
                  </m:oMathPara>
                </a14:m>
                <a:endParaRPr lang="zh-CN"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4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endParaRPr lang="en-US" altLang="zh-CN" sz="14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4" name="矩形 13">
                <a:extLst>
                  <a:ext uri="{FF2B5EF4-FFF2-40B4-BE49-F238E27FC236}">
                    <a16:creationId xmlns:a16="http://schemas.microsoft.com/office/drawing/2014/main" id="{6484B3FF-E783-4ADF-A3B8-3F410546F6B8}"/>
                  </a:ext>
                </a:extLst>
              </p:cNvPr>
              <p:cNvSpPr>
                <a:spLocks noRot="1" noChangeAspect="1" noMove="1" noResize="1" noEditPoints="1" noAdjustHandles="1" noChangeArrowheads="1" noChangeShapeType="1" noTextEdit="1"/>
              </p:cNvSpPr>
              <p:nvPr/>
            </p:nvSpPr>
            <p:spPr>
              <a:xfrm>
                <a:off x="163106" y="3328467"/>
                <a:ext cx="5836921" cy="23867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4D0EEAB9-B551-4906-9F60-D0EBED8452FC}"/>
                  </a:ext>
                </a:extLst>
              </p:cNvPr>
              <p:cNvSpPr/>
              <p:nvPr/>
            </p:nvSpPr>
            <p:spPr>
              <a:xfrm>
                <a:off x="5932894" y="3520587"/>
                <a:ext cx="6096000" cy="1586781"/>
              </a:xfrm>
              <a:prstGeom prst="rect">
                <a:avLst/>
              </a:prstGeom>
            </p:spPr>
            <p:txBody>
              <a:bodyPr>
                <a:spAutoFit/>
              </a:bodyPr>
              <a:lstStyle/>
              <a:p>
                <a:pPr indent="266700" algn="just">
                  <a:lnSpc>
                    <a:spcPts val="2200"/>
                  </a:lnSpc>
                  <a:spcAft>
                    <a:spcPts val="0"/>
                  </a:spcAft>
                </a:pPr>
                <a:r>
                  <a:rPr lang="zh-CN" altLang="zh-CN" sz="120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𝑛</m:t>
                        </m:r>
                      </m:e>
                      <m:sub>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𝑖</m:t>
                        </m:r>
                      </m:sub>
                    </m:sSub>
                    <m:r>
                      <a:rPr lang="en-US" altLang="zh-CN" sz="1200">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𝑥</m:t>
                    </m:r>
                    <m:r>
                      <a:rPr lang="en-US" altLang="zh-CN" sz="1200">
                        <a:solidFill>
                          <a:srgbClr val="000000"/>
                        </a:solidFill>
                        <a:effectLst/>
                        <a:latin typeface="Cambria Math" panose="02040503050406030204" pitchFamily="18" charset="0"/>
                        <a:ea typeface="楷体_GB2312"/>
                        <a:cs typeface="Times New Roman" panose="02020603050405020304" pitchFamily="18" charset="0"/>
                      </a:rPr>
                      <m:t>)</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是在推导</a:t>
                </a:r>
                <a14:m>
                  <m:oMath xmlns:m="http://schemas.openxmlformats.org/officeDocument/2006/math">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𝑥</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中所涉及第</a:t>
                </a:r>
                <a14:m>
                  <m:oMath xmlns:m="http://schemas.openxmlformats.org/officeDocument/2006/math">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𝑖</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条规则的逻辑取值（为</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或</a:t>
                </a:r>
                <a:r>
                  <a:rPr lang="en-US" altLang="zh-CN" sz="120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2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𝑤</m:t>
                        </m:r>
                      </m:e>
                      <m:sub>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𝑖</m:t>
                        </m:r>
                      </m:sub>
                    </m:sSub>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是该规则对应的权重，</a:t>
                </a:r>
                <a14:m>
                  <m:oMath xmlns:m="http://schemas.openxmlformats.org/officeDocument/2006/math">
                    <m:r>
                      <a:rPr lang="en-US" altLang="zh-CN" sz="1200" i="1">
                        <a:solidFill>
                          <a:srgbClr val="000000"/>
                        </a:solidFill>
                        <a:effectLst/>
                        <a:latin typeface="Cambria Math" panose="02040503050406030204" pitchFamily="18" charset="0"/>
                        <a:ea typeface="楷体_GB2312"/>
                        <a:cs typeface="Times New Roman" panose="02020603050405020304" pitchFamily="18" charset="0"/>
                      </a:rPr>
                      <m:t>𝑍</m:t>
                    </m:r>
                  </m:oMath>
                </a14:m>
                <a:r>
                  <a:rPr lang="zh-CN" altLang="zh-CN" sz="1200" dirty="0">
                    <a:solidFill>
                      <a:srgbClr val="000000"/>
                    </a:solidFill>
                    <a:latin typeface="Times New Roman" panose="02020603050405020304" pitchFamily="18" charset="0"/>
                    <a:ea typeface="楷体_GB2312"/>
                    <a:cs typeface="Times New Roman" panose="02020603050405020304" pitchFamily="18" charset="0"/>
                  </a:rPr>
                  <a:t>是一个固定的常量，可由下式计算：</a:t>
                </a:r>
              </a:p>
              <a:p>
                <a:pPr indent="2286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kern="0">
                          <a:latin typeface="Cambria Math" panose="02040503050406030204" pitchFamily="18" charset="0"/>
                          <a:ea typeface="等线" panose="02010600030101010101" pitchFamily="2" charset="-122"/>
                          <a:cs typeface="Times New Roman" panose="02020603050405020304" pitchFamily="18" charset="0"/>
                        </a:rPr>
                        <m:t>𝑍</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nary>
                        <m:naryPr>
                          <m:chr m:val="∑"/>
                          <m:limLoc m:val="undOvr"/>
                          <m:grow m:val="on"/>
                          <m:supHide m:val="on"/>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𝑥</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r>
                            <a:rPr lang="en-US" altLang="zh-CN" i="1" kern="0">
                              <a:latin typeface="Cambria Math" panose="02040503050406030204" pitchFamily="18" charset="0"/>
                              <a:ea typeface="等线" panose="02010600030101010101" pitchFamily="2" charset="-122"/>
                              <a:cs typeface="Times New Roman" panose="02020603050405020304" pitchFamily="18" charset="0"/>
                            </a:rPr>
                            <m:t>𝒳</m:t>
                          </m:r>
                        </m:sub>
                        <m:sup/>
                        <m:e>
                          <m:r>
                            <a:rPr lang="en-US" altLang="zh-CN" kern="0">
                              <a:latin typeface="Cambria Math" panose="02040503050406030204" pitchFamily="18" charset="0"/>
                              <a:ea typeface="等线" panose="02010600030101010101" pitchFamily="2" charset="-122"/>
                              <a:cs typeface="Times New Roman" panose="02020603050405020304" pitchFamily="18" charset="0"/>
                            </a:rPr>
                            <m:t> </m:t>
                          </m:r>
                        </m:e>
                      </m:nary>
                      <m:r>
                        <m:rPr>
                          <m:sty m:val="p"/>
                        </m:rPr>
                        <a:rPr lang="en-US" altLang="zh-CN" kern="0">
                          <a:latin typeface="Cambria Math" panose="02040503050406030204" pitchFamily="18" charset="0"/>
                          <a:ea typeface="等线" panose="02010600030101010101" pitchFamily="2" charset="-122"/>
                          <a:cs typeface="Times New Roman" panose="02020603050405020304" pitchFamily="18" charset="0"/>
                        </a:rPr>
                        <m:t>exp</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dPr>
                        <m:e>
                          <m:nary>
                            <m:naryPr>
                              <m:chr m:val="∑"/>
                              <m:limLoc m:val="undOvr"/>
                              <m:grow m:val="on"/>
                              <m:supHide m:val="on"/>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up/>
                            <m:e>
                              <m:r>
                                <a:rPr lang="en-US" altLang="zh-CN" kern="0">
                                  <a:latin typeface="Cambria Math" panose="02040503050406030204" pitchFamily="18" charset="0"/>
                                  <a:ea typeface="等线" panose="02010600030101010101" pitchFamily="2" charset="-122"/>
                                  <a:cs typeface="Times New Roman" panose="02020603050405020304" pitchFamily="18" charset="0"/>
                                </a:rPr>
                                <m:t> </m:t>
                              </m:r>
                            </m:e>
                          </m:nary>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latin typeface="Cambria Math" panose="02040503050406030204" pitchFamily="18" charset="0"/>
                                  <a:ea typeface="等线" panose="02010600030101010101" pitchFamily="2" charset="-122"/>
                                  <a:cs typeface="Times New Roman" panose="02020603050405020304" pitchFamily="18" charset="0"/>
                                </a:rPr>
                                <m:t>𝑤</m:t>
                              </m:r>
                            </m:e>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Sub>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0">
                                  <a:latin typeface="Cambria Math" panose="02040503050406030204" pitchFamily="18" charset="0"/>
                                  <a:ea typeface="等线" panose="02010600030101010101" pitchFamily="2" charset="-122"/>
                                  <a:cs typeface="Times New Roman" panose="02020603050405020304" pitchFamily="18" charset="0"/>
                                </a:rPr>
                                <m:t>𝑛</m:t>
                              </m:r>
                            </m:e>
                            <m:sub>
                              <m:r>
                                <a:rPr lang="en-US" altLang="zh-CN" i="1" kern="0">
                                  <a:latin typeface="Cambria Math" panose="02040503050406030204" pitchFamily="18" charset="0"/>
                                  <a:ea typeface="等线" panose="02010600030101010101" pitchFamily="2" charset="-122"/>
                                  <a:cs typeface="Times New Roman" panose="02020603050405020304" pitchFamily="18" charset="0"/>
                                </a:rPr>
                                <m:t>𝑖</m:t>
                              </m:r>
                            </m:sub>
                          </m:sSub>
                          <m:r>
                            <a:rPr lang="en-US" altLang="zh-CN" kern="0">
                              <a:latin typeface="Cambria Math" panose="02040503050406030204" pitchFamily="18" charset="0"/>
                              <a:ea typeface="等线" panose="02010600030101010101" pitchFamily="2" charset="-122"/>
                              <a:cs typeface="Times New Roman" panose="02020603050405020304" pitchFamily="18" charset="0"/>
                            </a:rPr>
                            <m:t>(</m:t>
                          </m:r>
                          <m:r>
                            <a:rPr lang="en-US" altLang="zh-CN" i="1" kern="0">
                              <a:latin typeface="Cambria Math" panose="02040503050406030204" pitchFamily="18" charset="0"/>
                              <a:ea typeface="等线" panose="02010600030101010101" pitchFamily="2" charset="-122"/>
                              <a:cs typeface="Times New Roman" panose="02020603050405020304" pitchFamily="18" charset="0"/>
                            </a:rPr>
                            <m:t>𝑥</m:t>
                          </m:r>
                          <m:r>
                            <a:rPr lang="en-US" altLang="zh-CN" kern="0">
                              <a:latin typeface="Cambria Math" panose="02040503050406030204" pitchFamily="18" charset="0"/>
                              <a:ea typeface="等线" panose="02010600030101010101" pitchFamily="2" charset="-122"/>
                              <a:cs typeface="Times New Roman" panose="02020603050405020304" pitchFamily="18" charset="0"/>
                            </a:rPr>
                            <m:t>)</m:t>
                          </m: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4D0EEAB9-B551-4906-9F60-D0EBED8452FC}"/>
                  </a:ext>
                </a:extLst>
              </p:cNvPr>
              <p:cNvSpPr>
                <a:spLocks noRot="1" noChangeAspect="1" noMove="1" noResize="1" noEditPoints="1" noAdjustHandles="1" noChangeArrowheads="1" noChangeShapeType="1" noTextEdit="1"/>
              </p:cNvSpPr>
              <p:nvPr/>
            </p:nvSpPr>
            <p:spPr>
              <a:xfrm>
                <a:off x="5932894" y="3520587"/>
                <a:ext cx="6096000" cy="1586781"/>
              </a:xfrm>
              <a:prstGeom prst="rect">
                <a:avLst/>
              </a:prstGeom>
              <a:blipFill>
                <a:blip r:embed="rId4"/>
                <a:stretch>
                  <a:fillRect r="-1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6191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1</m:t>
                                    </m:r>
                                  </m:sub>
                                </m:sSub>
                                <m:r>
                                  <a:rPr lang="en-US" sz="900" kern="100">
                                    <a:effectLst/>
                                  </a:rPr>
                                  <m:t>:</m:t>
                                </m:r>
                                <m:r>
                                  <a:rPr lang="en-US" sz="900" kern="100">
                                    <a:effectLst/>
                                  </a:rPr>
                                  <m:t>𝑖𝑛𝑑𝑜𝑜𝑟</m:t>
                                </m:r>
                                <m:r>
                                  <a:rPr lang="en-US" sz="900" kern="100">
                                    <a:effectLst/>
                                  </a:rPr>
                                  <m:t>∨</m:t>
                                </m:r>
                                <m:r>
                                  <a:rPr lang="en-US" sz="900" kern="100">
                                    <a:effectLst/>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2</m:t>
                                    </m:r>
                                  </m:sub>
                                </m:sSub>
                                <m:r>
                                  <a:rPr lang="en-US" sz="900" kern="100">
                                    <a:effectLst/>
                                  </a:rPr>
                                  <m:t>:¬(</m:t>
                                </m:r>
                                <m:r>
                                  <a:rPr lang="en-US" sz="900" kern="100">
                                    <a:effectLst/>
                                  </a:rPr>
                                  <m:t>𝑖𝑛𝑑𝑜𝑜𝑟</m:t>
                                </m:r>
                                <m:r>
                                  <a:rPr lang="en-US" sz="900" kern="100">
                                    <a:effectLst/>
                                  </a:rPr>
                                  <m:t>∧</m:t>
                                </m:r>
                                <m:r>
                                  <a:rPr lang="en-US" sz="900" kern="100">
                                    <a:effectLst/>
                                  </a:rPr>
                                  <m:t>𝑜𝑢𝑡𝑑𝑜𝑜𝑟</m:t>
                                </m:r>
                                <m:r>
                                  <a:rPr lang="en-US" sz="900" kern="100">
                                    <a:effectLst/>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3</m:t>
                                    </m:r>
                                  </m:sub>
                                </m:sSub>
                                <m:r>
                                  <a:rPr lang="en-US" sz="900" kern="100">
                                    <a:effectLst/>
                                  </a:rPr>
                                  <m:t>:</m:t>
                                </m:r>
                                <m:r>
                                  <a:rPr lang="en-US" sz="900" kern="100">
                                    <a:effectLst/>
                                  </a:rPr>
                                  <m:t>𝑟𝑎𝑖𝑛</m:t>
                                </m:r>
                                <m:r>
                                  <a:rPr lang="en-US" sz="900" kern="100">
                                    <a:effectLst/>
                                  </a:rPr>
                                  <m:t>→</m:t>
                                </m:r>
                                <m:r>
                                  <a:rPr lang="en-US" sz="900" kern="100">
                                    <a:effectLst/>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rPr>
                                <m:t>¬</m:t>
                              </m:r>
                              <m:r>
                                <a:rPr lang="en-US" sz="900" kern="100">
                                  <a:effectLst/>
                                </a:rPr>
                                <m:t>𝑟𝑎𝑖𝑛</m:t>
                              </m:r>
                              <m:r>
                                <a:rPr lang="en-US" sz="900" kern="100">
                                  <a:effectLst/>
                                </a:rPr>
                                <m:t>∨</m:t>
                              </m:r>
                              <m:r>
                                <a:rPr lang="en-US" sz="900" kern="100">
                                  <a:effectLst/>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4</m:t>
                                    </m:r>
                                  </m:sub>
                                </m:sSub>
                                <m:r>
                                  <a:rPr lang="en-US" sz="900" kern="100">
                                    <a:effectLst/>
                                  </a:rPr>
                                  <m:t>:</m:t>
                                </m:r>
                                <m:r>
                                  <a:rPr lang="en-US" sz="900" kern="100">
                                    <a:effectLst/>
                                  </a:rPr>
                                  <m:t>𝑙𝑖𝑔h𝑡𝑠h𝑜𝑤</m:t>
                                </m:r>
                                <m:r>
                                  <a:rPr lang="en-US" sz="900" kern="100">
                                    <a:effectLst/>
                                  </a:rPr>
                                  <m:t>→</m:t>
                                </m:r>
                                <m:r>
                                  <a:rPr lang="en-US" sz="900" kern="100">
                                    <a:effectLst/>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rPr>
                                <m:t>¬</m:t>
                              </m:r>
                              <m:r>
                                <a:rPr lang="en-US" sz="900" kern="100">
                                  <a:effectLst/>
                                </a:rPr>
                                <m:t>𝑙𝑖𝑔h𝑡𝑠h𝑜𝑤</m:t>
                              </m:r>
                              <m:r>
                                <a:rPr lang="en-US" sz="900" kern="100">
                                  <a:effectLst/>
                                </a:rPr>
                                <m:t>∨</m:t>
                              </m:r>
                              <m:r>
                                <a:rPr lang="en-US" sz="900" kern="100">
                                  <a:effectLst/>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nvGraphicFramePr>
            <p:xfrm>
              <a:off x="261649" y="2028540"/>
              <a:ext cx="6012180" cy="4013200"/>
            </p:xfrm>
            <a:graphic>
              <a:graphicData uri="http://schemas.openxmlformats.org/drawingml/2006/table">
                <a:tbl>
                  <a:tblPr firstRow="1" firstCol="1" bandRow="1">
                    <a:tableStyleId>{5C22544A-7EE6-4342-B048-85BDC9FD1C3A}</a:tableStyleId>
                  </a:tblPr>
                  <a:tblGrid>
                    <a:gridCol w="1977390">
                      <a:extLst>
                        <a:ext uri="{9D8B030D-6E8A-4147-A177-3AD203B41FA5}">
                          <a16:colId xmlns:a16="http://schemas.microsoft.com/office/drawing/2014/main" val="3553108437"/>
                        </a:ext>
                      </a:extLst>
                    </a:gridCol>
                    <a:gridCol w="1838325">
                      <a:extLst>
                        <a:ext uri="{9D8B030D-6E8A-4147-A177-3AD203B41FA5}">
                          <a16:colId xmlns:a16="http://schemas.microsoft.com/office/drawing/2014/main" val="2484593535"/>
                        </a:ext>
                      </a:extLst>
                    </a:gridCol>
                    <a:gridCol w="2196465">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endParaRPr lang="zh-CN"/>
                        </a:p>
                      </a:txBody>
                      <a:tcPr marL="68580" marR="68580" marT="0" marB="0">
                        <a:blipFill>
                          <a:blip r:embed="rId3"/>
                          <a:stretch>
                            <a:fillRect l="-308" t="-100870" r="-205231" b="-383478"/>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endParaRPr lang="zh-CN"/>
                        </a:p>
                      </a:txBody>
                      <a:tcPr marL="68580" marR="68580" marT="0" marB="0">
                        <a:blipFill>
                          <a:blip r:embed="rId3"/>
                          <a:stretch>
                            <a:fillRect l="-308" t="-199138" r="-205231" b="-280172"/>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08" t="-221019" r="-205231" b="-10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955675">
                    <a:tc>
                      <a:txBody>
                        <a:bodyPr/>
                        <a:lstStyle/>
                        <a:p>
                          <a:endParaRPr lang="zh-CN"/>
                        </a:p>
                      </a:txBody>
                      <a:tcPr marL="68580" marR="68580" marT="0" marB="0">
                        <a:blipFill>
                          <a:blip r:embed="rId3"/>
                          <a:stretch>
                            <a:fillRect l="-308" t="-321019" r="-205231" b="-7006"/>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p:pic>
        <p:nvPicPr>
          <p:cNvPr id="5" name="图片 4">
            <a:extLst>
              <a:ext uri="{FF2B5EF4-FFF2-40B4-BE49-F238E27FC236}">
                <a16:creationId xmlns:a16="http://schemas.microsoft.com/office/drawing/2014/main" id="{9816F222-BD52-43E5-BAF0-1EAEBC39E25C}"/>
              </a:ext>
            </a:extLst>
          </p:cNvPr>
          <p:cNvPicPr>
            <a:picLocks noChangeAspect="1"/>
          </p:cNvPicPr>
          <p:nvPr/>
        </p:nvPicPr>
        <p:blipFill>
          <a:blip r:embed="rId4"/>
          <a:stretch>
            <a:fillRect/>
          </a:stretch>
        </p:blipFill>
        <p:spPr>
          <a:xfrm>
            <a:off x="6935781" y="3017927"/>
            <a:ext cx="4540483" cy="2257541"/>
          </a:xfrm>
          <a:prstGeom prst="rect">
            <a:avLst/>
          </a:prstGeom>
        </p:spPr>
      </p:pic>
    </p:spTree>
    <p:extLst>
      <p:ext uri="{BB962C8B-B14F-4D97-AF65-F5344CB8AC3E}">
        <p14:creationId xmlns:p14="http://schemas.microsoft.com/office/powerpoint/2010/main" val="140728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5914834" cy="3972562"/>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一、命题逻辑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二、谓词逻辑</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三、知识图谱推理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四、概率图推理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五、因果推理</a:t>
            </a:r>
            <a:endPar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620957"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四、概率图推理</a:t>
            </a:r>
            <a:endParaRPr lang="zh-CN" altLang="en-US" sz="1600" dirty="0"/>
          </a:p>
        </p:txBody>
      </p:sp>
      <p:sp>
        <p:nvSpPr>
          <p:cNvPr id="13" name="矩形 12">
            <a:extLst>
              <a:ext uri="{FF2B5EF4-FFF2-40B4-BE49-F238E27FC236}">
                <a16:creationId xmlns:a16="http://schemas.microsoft.com/office/drawing/2014/main" id="{80D03ACE-4753-4C03-81C2-0B0682E293ED}"/>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70711213-6A7F-41B7-83A4-ACBA1908F28E}"/>
              </a:ext>
            </a:extLst>
          </p:cNvPr>
          <p:cNvSpPr/>
          <p:nvPr/>
        </p:nvSpPr>
        <p:spPr>
          <a:xfrm>
            <a:off x="1765543" y="811180"/>
            <a:ext cx="8634380" cy="458908"/>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概率图推理：马尔可夫逻辑网络</a:t>
            </a:r>
            <a:endPar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CCDC488A-4CC6-40FA-8BA6-665594BAF470}"/>
              </a:ext>
            </a:extLst>
          </p:cNvPr>
          <p:cNvGrpSpPr/>
          <p:nvPr/>
        </p:nvGrpSpPr>
        <p:grpSpPr>
          <a:xfrm>
            <a:off x="1356082" y="580374"/>
            <a:ext cx="818922" cy="818922"/>
            <a:chOff x="4082479" y="2760704"/>
            <a:chExt cx="1485324" cy="1485324"/>
          </a:xfrm>
        </p:grpSpPr>
        <p:sp>
          <p:nvSpPr>
            <p:cNvPr id="8" name="立方体 7">
              <a:extLst>
                <a:ext uri="{FF2B5EF4-FFF2-40B4-BE49-F238E27FC236}">
                  <a16:creationId xmlns:a16="http://schemas.microsoft.com/office/drawing/2014/main" id="{15EC4BE7-8545-4FB0-94F7-BA10BD32B382}"/>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a:extLst>
                <a:ext uri="{FF2B5EF4-FFF2-40B4-BE49-F238E27FC236}">
                  <a16:creationId xmlns:a16="http://schemas.microsoft.com/office/drawing/2014/main" id="{35F3F94F-AF0C-469E-BF14-1639FEB0A7F2}"/>
                </a:ext>
              </a:extLst>
            </p:cNvPr>
            <p:cNvGrpSpPr/>
            <p:nvPr/>
          </p:nvGrpSpPr>
          <p:grpSpPr>
            <a:xfrm>
              <a:off x="4494284" y="2979307"/>
              <a:ext cx="607190" cy="1121821"/>
              <a:chOff x="9632752" y="7542709"/>
              <a:chExt cx="890113" cy="1644542"/>
            </a:xfrm>
          </p:grpSpPr>
          <p:sp>
            <p:nvSpPr>
              <p:cNvPr id="10" name="任意多边形 30">
                <a:extLst>
                  <a:ext uri="{FF2B5EF4-FFF2-40B4-BE49-F238E27FC236}">
                    <a16:creationId xmlns:a16="http://schemas.microsoft.com/office/drawing/2014/main" id="{E7402A3C-DEE6-4145-9CBE-5B818B5CA030}"/>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任意多边形 28">
                <a:extLst>
                  <a:ext uri="{FF2B5EF4-FFF2-40B4-BE49-F238E27FC236}">
                    <a16:creationId xmlns:a16="http://schemas.microsoft.com/office/drawing/2014/main" id="{6B516476-14BF-4913-AF74-2E4E41B3A788}"/>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1</m:t>
                                    </m:r>
                                  </m:sub>
                                </m:sSub>
                                <m:r>
                                  <a:rPr lang="en-US" sz="900" kern="100">
                                    <a:effectLst/>
                                  </a:rPr>
                                  <m:t>:</m:t>
                                </m:r>
                                <m:r>
                                  <a:rPr lang="en-US" sz="900" kern="100">
                                    <a:effectLst/>
                                  </a:rPr>
                                  <m:t>𝑖𝑛𝑑𝑜𝑜𝑟</m:t>
                                </m:r>
                                <m:r>
                                  <a:rPr lang="en-US" sz="900" kern="100">
                                    <a:effectLst/>
                                  </a:rPr>
                                  <m:t>∨</m:t>
                                </m:r>
                                <m:r>
                                  <a:rPr lang="en-US" sz="900" kern="100">
                                    <a:effectLst/>
                                  </a:rPr>
                                  <m:t>𝑜𝑢𝑡𝑑𝑜𝑜𝑟</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70358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2</m:t>
                                    </m:r>
                                  </m:sub>
                                </m:sSub>
                                <m:r>
                                  <a:rPr lang="en-US" sz="900" kern="100">
                                    <a:effectLst/>
                                  </a:rPr>
                                  <m:t>:¬(</m:t>
                                </m:r>
                                <m:r>
                                  <a:rPr lang="en-US" sz="900" kern="100">
                                    <a:effectLst/>
                                  </a:rPr>
                                  <m:t>𝑖𝑛𝑑𝑜𝑜𝑟</m:t>
                                </m:r>
                                <m:r>
                                  <a:rPr lang="en-US" sz="900" kern="100">
                                    <a:effectLst/>
                                  </a:rPr>
                                  <m:t>∧</m:t>
                                </m:r>
                                <m:r>
                                  <a:rPr lang="en-US" sz="900" kern="100">
                                    <a:effectLst/>
                                  </a:rPr>
                                  <m:t>𝑜𝑢𝑡𝑑𝑜𝑜𝑟</m:t>
                                </m:r>
                                <m:r>
                                  <a:rPr lang="en-US" sz="900" kern="100">
                                    <a:effectLst/>
                                  </a:rPr>
                                  <m:t>)</m:t>
                                </m:r>
                              </m:oMath>
                            </m:oMathPara>
                          </a14:m>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699135">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3</m:t>
                                    </m:r>
                                  </m:sub>
                                </m:sSub>
                                <m:r>
                                  <a:rPr lang="en-US" sz="900" kern="100">
                                    <a:effectLst/>
                                  </a:rPr>
                                  <m:t>:</m:t>
                                </m:r>
                                <m:r>
                                  <a:rPr lang="en-US" sz="900" kern="100">
                                    <a:effectLst/>
                                  </a:rPr>
                                  <m:t>𝑟𝑎𝑖𝑛</m:t>
                                </m:r>
                                <m:r>
                                  <a:rPr lang="en-US" sz="900" kern="100">
                                    <a:effectLst/>
                                  </a:rPr>
                                  <m:t>→</m:t>
                                </m:r>
                                <m:r>
                                  <a:rPr lang="en-US" sz="900" kern="100">
                                    <a:effectLst/>
                                  </a:rPr>
                                  <m:t>𝑖𝑛𝑑𝑜𝑜𝑟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rPr>
                                <m:t>¬</m:t>
                              </m:r>
                              <m:r>
                                <a:rPr lang="en-US" sz="900" kern="100">
                                  <a:effectLst/>
                                </a:rPr>
                                <m:t>𝑟𝑎𝑖𝑛</m:t>
                              </m:r>
                              <m:r>
                                <a:rPr lang="en-US" sz="900" kern="100">
                                  <a:effectLst/>
                                </a:rPr>
                                <m:t>∨</m:t>
                              </m:r>
                              <m:r>
                                <a:rPr lang="en-US" sz="900" kern="100">
                                  <a:effectLst/>
                                </a:rPr>
                                <m:t>𝑖𝑛𝑑𝑜𝑜𝑟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0">
                    <a:tc>
                      <a:txBody>
                        <a:bodyPr/>
                        <a:lstStyle/>
                        <a:p>
                          <a:pPr indent="127000" algn="ctr">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zh-CN" sz="900" kern="100">
                                        <a:effectLst/>
                                      </a:rPr>
                                    </m:ctrlPr>
                                  </m:sSubPr>
                                  <m:e>
                                    <m:r>
                                      <a:rPr lang="en-US" sz="900" kern="100">
                                        <a:effectLst/>
                                      </a:rPr>
                                      <m:t>𝑟</m:t>
                                    </m:r>
                                  </m:e>
                                  <m:sub>
                                    <m:r>
                                      <a:rPr lang="en-US" sz="900" kern="100">
                                        <a:effectLst/>
                                      </a:rPr>
                                      <m:t>4</m:t>
                                    </m:r>
                                  </m:sub>
                                </m:sSub>
                                <m:r>
                                  <a:rPr lang="en-US" sz="900" kern="100">
                                    <a:effectLst/>
                                  </a:rPr>
                                  <m:t>:</m:t>
                                </m:r>
                                <m:r>
                                  <a:rPr lang="en-US" sz="900" kern="100">
                                    <a:effectLst/>
                                  </a:rPr>
                                  <m:t>𝑙𝑖𝑔h𝑡𝑠h𝑜𝑤</m:t>
                                </m:r>
                                <m:r>
                                  <a:rPr lang="en-US" sz="900" kern="100">
                                    <a:effectLst/>
                                  </a:rPr>
                                  <m:t>→</m:t>
                                </m:r>
                                <m:r>
                                  <a:rPr lang="en-US" sz="900" kern="100">
                                    <a:effectLst/>
                                  </a:rPr>
                                  <m:t>𝑜𝑢𝑡𝑑𝑜𝑜𝑟</m:t>
                                </m:r>
                              </m:oMath>
                            </m:oMathPara>
                          </a14:m>
                          <a:endParaRPr lang="zh-CN" sz="1050" kern="100">
                            <a:effectLst/>
                            <a:latin typeface="Times New Roman" panose="02020603050405020304" pitchFamily="18" charset="0"/>
                            <a:ea typeface="楷体" panose="02010609060101010101" pitchFamily="49" charset="-122"/>
                            <a:cs typeface="Times New Roman" panose="02020603050405020304" pitchFamily="18" charset="0"/>
                          </a:endParaRPr>
                        </a:p>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等同于：</a:t>
                          </a:r>
                          <a14:m>
                            <m:oMath xmlns:m="http://schemas.openxmlformats.org/officeDocument/2006/math">
                              <m:r>
                                <a:rPr lang="en-US" sz="900" kern="100">
                                  <a:effectLst/>
                                </a:rPr>
                                <m:t>¬</m:t>
                              </m:r>
                              <m:r>
                                <a:rPr lang="en-US" sz="900" kern="100">
                                  <a:effectLst/>
                                </a:rPr>
                                <m:t>𝑙𝑖𝑔h𝑡𝑠h𝑜𝑤</m:t>
                              </m:r>
                              <m:r>
                                <a:rPr lang="en-US" sz="900" kern="100">
                                  <a:effectLst/>
                                </a:rPr>
                                <m:t>∨</m:t>
                              </m:r>
                              <m:r>
                                <a:rPr lang="en-US" sz="900" kern="100">
                                  <a:effectLst/>
                                </a:rPr>
                                <m:t>𝑜𝑢𝑡𝑑𝑜𝑜𝑟</m:t>
                              </m:r>
                            </m:oMath>
                          </a14:m>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Choice>
        <mc:Fallback>
          <p:graphicFrame>
            <p:nvGraphicFramePr>
              <p:cNvPr id="4" name="表格 3">
                <a:extLst>
                  <a:ext uri="{FF2B5EF4-FFF2-40B4-BE49-F238E27FC236}">
                    <a16:creationId xmlns:a16="http://schemas.microsoft.com/office/drawing/2014/main" id="{6C2A2E5E-1CCF-4ACA-8FF1-4A50AAFF6BB1}"/>
                  </a:ext>
                </a:extLst>
              </p:cNvPr>
              <p:cNvGraphicFramePr>
                <a:graphicFrameLocks noGrp="1"/>
              </p:cNvGraphicFramePr>
              <p:nvPr/>
            </p:nvGraphicFramePr>
            <p:xfrm>
              <a:off x="304179" y="1837335"/>
              <a:ext cx="5336393" cy="4662932"/>
            </p:xfrm>
            <a:graphic>
              <a:graphicData uri="http://schemas.openxmlformats.org/drawingml/2006/table">
                <a:tbl>
                  <a:tblPr firstRow="1" firstCol="1" bandRow="1">
                    <a:tableStyleId>{5C22544A-7EE6-4342-B048-85BDC9FD1C3A}</a:tableStyleId>
                  </a:tblPr>
                  <a:tblGrid>
                    <a:gridCol w="1755125">
                      <a:extLst>
                        <a:ext uri="{9D8B030D-6E8A-4147-A177-3AD203B41FA5}">
                          <a16:colId xmlns:a16="http://schemas.microsoft.com/office/drawing/2014/main" val="3553108437"/>
                        </a:ext>
                      </a:extLst>
                    </a:gridCol>
                    <a:gridCol w="1631692">
                      <a:extLst>
                        <a:ext uri="{9D8B030D-6E8A-4147-A177-3AD203B41FA5}">
                          <a16:colId xmlns:a16="http://schemas.microsoft.com/office/drawing/2014/main" val="2484593535"/>
                        </a:ext>
                      </a:extLst>
                    </a:gridCol>
                    <a:gridCol w="1949576">
                      <a:extLst>
                        <a:ext uri="{9D8B030D-6E8A-4147-A177-3AD203B41FA5}">
                          <a16:colId xmlns:a16="http://schemas.microsoft.com/office/drawing/2014/main" val="854847562"/>
                        </a:ext>
                      </a:extLst>
                    </a:gridCol>
                  </a:tblGrid>
                  <a:tr h="699135">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一阶谓词逻辑</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内容描述</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规则的权重取值</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4174919662"/>
                      </a:ext>
                    </a:extLst>
                  </a:tr>
                  <a:tr h="803275">
                    <a:tc>
                      <a:txBody>
                        <a:bodyPr/>
                        <a:lstStyle/>
                        <a:p>
                          <a:endParaRPr lang="zh-CN"/>
                        </a:p>
                      </a:txBody>
                      <a:tcPr marL="68580" marR="68580" marT="0" marB="0">
                        <a:blipFill>
                          <a:blip r:embed="rId3"/>
                          <a:stretch>
                            <a:fillRect l="-347" t="-87879" r="-205903" b="-4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或者室内举行、或者室外举行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1</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（不特别重要）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030913357"/>
                      </a:ext>
                    </a:extLst>
                  </a:tr>
                  <a:tr h="803275">
                    <a:tc>
                      <a:txBody>
                        <a:bodyPr/>
                        <a:lstStyle/>
                        <a:p>
                          <a:endParaRPr lang="zh-CN"/>
                        </a:p>
                      </a:txBody>
                      <a:tcPr marL="68580" marR="68580" marT="0" marB="0">
                        <a:blipFill>
                          <a:blip r:embed="rId3"/>
                          <a:stretch>
                            <a:fillRect l="-347" t="-187879" r="-205903" b="-301515"/>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不能既室内举行、又室外举行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9</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（特别重要，因为不能同时发生）</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716403148"/>
                      </a:ext>
                    </a:extLst>
                  </a:tr>
                  <a:tr h="955675">
                    <a:tc>
                      <a:txBody>
                        <a:bodyPr/>
                        <a:lstStyle/>
                        <a:p>
                          <a:endParaRPr lang="zh-CN"/>
                        </a:p>
                      </a:txBody>
                      <a:tcPr marL="68580" marR="68580" marT="0" marB="0">
                        <a:blipFill>
                          <a:blip r:embed="rId3"/>
                          <a:stretch>
                            <a:fillRect l="-347" t="-242038" r="-205903" b="-15350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如果下雨，则室内举行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a:effectLst/>
                              <a:latin typeface="Times New Roman" panose="02020603050405020304" pitchFamily="18" charset="0"/>
                              <a:ea typeface="楷体" panose="02010609060101010101" pitchFamily="49" charset="-122"/>
                              <a:cs typeface="Times New Roman" panose="02020603050405020304" pitchFamily="18" charset="0"/>
                            </a:rPr>
                            <a:t>5</a:t>
                          </a: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（重要）</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2860597753"/>
                      </a:ext>
                    </a:extLst>
                  </a:tr>
                  <a:tr h="1401572">
                    <a:tc>
                      <a:txBody>
                        <a:bodyPr/>
                        <a:lstStyle/>
                        <a:p>
                          <a:endParaRPr lang="zh-CN"/>
                        </a:p>
                      </a:txBody>
                      <a:tcPr marL="68580" marR="68580" marT="0" marB="0">
                        <a:blipFill>
                          <a:blip r:embed="rId3"/>
                          <a:stretch>
                            <a:fillRect l="-347" t="-233478" r="-205903" b="-4783"/>
                          </a:stretch>
                        </a:blipFill>
                      </a:tcPr>
                    </a:tc>
                    <a:tc>
                      <a:txBody>
                        <a:bodyPr/>
                        <a:lstStyle/>
                        <a:p>
                          <a:pPr indent="127000" algn="ctr">
                            <a:lnSpc>
                              <a:spcPts val="3500"/>
                            </a:lnSpc>
                            <a:spcBef>
                              <a:spcPts val="600"/>
                            </a:spcBef>
                            <a:spcAft>
                              <a:spcPts val="600"/>
                            </a:spcAft>
                          </a:pPr>
                          <a:r>
                            <a:rPr lang="zh-CN" sz="900" kern="100">
                              <a:effectLst/>
                              <a:latin typeface="Times New Roman" panose="02020603050405020304" pitchFamily="18" charset="0"/>
                              <a:ea typeface="楷体" panose="02010609060101010101" pitchFamily="49" charset="-122"/>
                              <a:cs typeface="Times New Roman" panose="02020603050405020304" pitchFamily="18" charset="0"/>
                            </a:rPr>
                            <a:t>如果有灯光秀，则室外举行</a:t>
                          </a:r>
                          <a:endParaRPr lang="zh-CN" sz="1050" kern="10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tc>
                      <a:txBody>
                        <a:bodyPr/>
                        <a:lstStyle/>
                        <a:p>
                          <a:pPr indent="127000" algn="ctr">
                            <a:lnSpc>
                              <a:spcPts val="3500"/>
                            </a:lnSpc>
                            <a:spcBef>
                              <a:spcPts val="600"/>
                            </a:spcBef>
                            <a:spcAft>
                              <a:spcPts val="600"/>
                            </a:spcAft>
                          </a:pPr>
                          <a:r>
                            <a:rPr lang="en-US" sz="900" kern="100" dirty="0">
                              <a:effectLst/>
                              <a:latin typeface="Times New Roman" panose="02020603050405020304" pitchFamily="18" charset="0"/>
                              <a:ea typeface="楷体" panose="02010609060101010101" pitchFamily="49" charset="-122"/>
                              <a:cs typeface="Times New Roman" panose="02020603050405020304" pitchFamily="18" charset="0"/>
                            </a:rPr>
                            <a:t>7</a:t>
                          </a:r>
                          <a:r>
                            <a:rPr lang="zh-CN" sz="900" kern="100" dirty="0">
                              <a:effectLst/>
                              <a:latin typeface="Times New Roman" panose="02020603050405020304" pitchFamily="18" charset="0"/>
                              <a:ea typeface="楷体" panose="02010609060101010101" pitchFamily="49" charset="-122"/>
                              <a:cs typeface="Times New Roman" panose="02020603050405020304" pitchFamily="18" charset="0"/>
                            </a:rPr>
                            <a:t>（很重要，因为同学们热切盼望）</a:t>
                          </a:r>
                          <a:endParaRPr lang="zh-CN" sz="1050" kern="1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tc>
                    <a:extLst>
                      <a:ext uri="{0D108BD9-81ED-4DB2-BD59-A6C34878D82A}">
                        <a16:rowId xmlns:a16="http://schemas.microsoft.com/office/drawing/2014/main" val="1939786845"/>
                      </a:ext>
                    </a:extLst>
                  </a:tr>
                </a:tbl>
              </a:graphicData>
            </a:graphic>
          </p:graphicFrame>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C3843E15-CB6B-4959-AED9-84CDD96EA357}"/>
                  </a:ext>
                </a:extLst>
              </p:cNvPr>
              <p:cNvSpPr/>
              <p:nvPr/>
            </p:nvSpPr>
            <p:spPr>
              <a:xfrm>
                <a:off x="5640572" y="1837335"/>
                <a:ext cx="6365358" cy="3990836"/>
              </a:xfrm>
              <a:prstGeom prst="rect">
                <a:avLst/>
              </a:prstGeom>
            </p:spPr>
            <p:txBody>
              <a:bodyPr wrap="square">
                <a:spAutoFit/>
              </a:bodyPr>
              <a:lstStyle/>
              <a:p>
                <a:pPr indent="304800" algn="just">
                  <a:lnSpc>
                    <a:spcPts val="3500"/>
                  </a:lnSpc>
                  <a:spcBef>
                    <a:spcPts val="600"/>
                  </a:spcBef>
                  <a:spcAft>
                    <a:spcPts val="600"/>
                  </a:spcAft>
                </a:pPr>
                <a:r>
                  <a:rPr lang="zh-CN" altLang="zh-CN" sz="1000" dirty="0">
                    <a:solidFill>
                      <a:srgbClr val="000000"/>
                    </a:solidFill>
                    <a:latin typeface="Times New Roman" panose="02020603050405020304" pitchFamily="18" charset="0"/>
                    <a:ea typeface="楷体_GB2312"/>
                    <a:cs typeface="Times New Roman" panose="02020603050405020304" pitchFamily="18" charset="0"/>
                  </a:rPr>
                  <a:t>可以计算得到“如果下雨（且无论是否灯光秀），在室外而不是室内举行开学典礼”的概率取值：</a:t>
                </a:r>
              </a:p>
              <a:p>
                <a:pPr indent="266700" algn="just">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0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+9∗¬</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+5∗</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𝑟𝑎𝑖𝑛</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𝑖𝑛𝑑𝑜𝑜𝑟</m:t>
                                  </m:r>
                                </m:e>
                              </m:d>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𝑙𝑖𝑔h𝑡𝑠h𝑜𝑤</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e>
                          </m:d>
                        </m:e>
                      </m:func>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1+9</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1+5</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0+7</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17</m:t>
                                  </m:r>
                                </m:e>
                              </m:d>
                            </m:e>
                          </m:func>
                        </m:e>
                      </m:func>
                    </m:oMath>
                  </m:oMathPara>
                </a14:m>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a:p>
                <a:pPr indent="304800" algn="just">
                  <a:lnSpc>
                    <a:spcPts val="3500"/>
                  </a:lnSpc>
                  <a:spcBef>
                    <a:spcPts val="600"/>
                  </a:spcBef>
                  <a:spcAft>
                    <a:spcPts val="600"/>
                  </a:spcAft>
                </a:pPr>
                <a:r>
                  <a:rPr lang="zh-CN" altLang="zh-CN" sz="1000" dirty="0">
                    <a:solidFill>
                      <a:srgbClr val="000000"/>
                    </a:solidFill>
                    <a:effectLst/>
                    <a:latin typeface="Times New Roman" panose="02020603050405020304" pitchFamily="18" charset="0"/>
                    <a:ea typeface="楷体_GB2312"/>
                    <a:cs typeface="Times New Roman" panose="02020603050405020304" pitchFamily="18" charset="0"/>
                  </a:rPr>
                  <a:t>同理可以计算得到“如果灯光秀（且无论是否下雨），在室内而不是室外举行开学典礼”的概率取值：</a:t>
                </a:r>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3500"/>
                  </a:lnSpc>
                  <a:spcBef>
                    <a:spcPts val="600"/>
                  </a:spcBef>
                  <a:spcAft>
                    <a:spcPts val="600"/>
                  </a:spcAft>
                </a:pPr>
                <a14:m>
                  <m:oMathPara xmlns:m="http://schemas.openxmlformats.org/officeDocument/2006/math">
                    <m:oMathParaPr>
                      <m:jc m:val="centerGroup"/>
                    </m:oMathParaPr>
                    <m:oMath xmlns:m="http://schemas.openxmlformats.org/officeDocument/2006/math">
                      <m:r>
                        <a:rPr lang="en-US" altLang="zh-CN" sz="10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+9∗¬</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latin typeface="Cambria Math" panose="02040503050406030204" pitchFamily="18" charset="0"/>
                                      <a:ea typeface="楷体_GB2312"/>
                                      <a:cs typeface="Times New Roman" panose="02020603050405020304" pitchFamily="18" charset="0"/>
                                    </a:rPr>
                                    <m:t>𝑖𝑛𝑑𝑜𝑜𝑟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latin typeface="Cambria Math" panose="02040503050406030204" pitchFamily="18" charset="0"/>
                                      <a:ea typeface="楷体_GB2312"/>
                                      <a:cs typeface="Times New Roman" panose="02020603050405020304" pitchFamily="18" charset="0"/>
                                    </a:rPr>
                                    <m:t>𝑜𝑢𝑡𝑑𝑜𝑜𝑟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+5∗</m:t>
                              </m:r>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𝑟𝑎𝑖𝑛</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𝑖𝑛𝑑𝑜𝑜𝑟</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𝑙𝑖𝑔h𝑡𝑠h𝑜𝑤</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m:t>
                              </m:r>
                              <m:r>
                                <a:rPr lang="en-US" altLang="zh-CN" sz="1000" i="1">
                                  <a:solidFill>
                                    <a:srgbClr val="000000"/>
                                  </a:solidFill>
                                  <a:effectLst/>
                                  <a:latin typeface="Cambria Math" panose="02040503050406030204" pitchFamily="18" charset="0"/>
                                  <a:ea typeface="楷体_GB2312"/>
                                  <a:cs typeface="Times New Roman" panose="02020603050405020304" pitchFamily="18" charset="0"/>
                                </a:rPr>
                                <m:t>𝑜𝑢𝑡𝑑𝑜𝑜𝑟</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e>
                          </m:d>
                        </m:e>
                      </m:func>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1+9</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1+5</m:t>
                              </m:r>
                              <m:r>
                                <a:rPr lang="en-US" altLang="zh-CN" sz="1000" i="1">
                                  <a:solidFill>
                                    <a:srgbClr val="000000"/>
                                  </a:solidFill>
                                  <a:latin typeface="Cambria Math" panose="02040503050406030204" pitchFamily="18" charset="0"/>
                                  <a:ea typeface="楷体_GB2312"/>
                                  <a:cs typeface="Times New Roman" panose="02020603050405020304" pitchFamily="18" charset="0"/>
                                </a:rPr>
                                <m:t>∗</m:t>
                              </m:r>
                              <m:r>
                                <a:rPr lang="en-US" altLang="zh-CN" sz="1000">
                                  <a:solidFill>
                                    <a:srgbClr val="000000"/>
                                  </a:solidFill>
                                  <a:latin typeface="Cambria Math" panose="02040503050406030204" pitchFamily="18" charset="0"/>
                                  <a:ea typeface="楷体_GB2312"/>
                                  <a:cs typeface="Times New Roman" panose="02020603050405020304" pitchFamily="18" charset="0"/>
                                </a:rPr>
                                <m:t>1+</m:t>
                              </m:r>
                              <m:r>
                                <a:rPr lang="en-US" altLang="zh-CN" sz="1000" i="1">
                                  <a:solidFill>
                                    <a:srgbClr val="000000"/>
                                  </a:solidFill>
                                  <a:latin typeface="Cambria Math" panose="02040503050406030204" pitchFamily="18" charset="0"/>
                                  <a:ea typeface="楷体_GB2312"/>
                                  <a:cs typeface="Times New Roman" panose="02020603050405020304" pitchFamily="18" charset="0"/>
                                </a:rPr>
                                <m:t>7∗</m:t>
                              </m:r>
                              <m:r>
                                <a:rPr lang="en-US" altLang="zh-CN" sz="1000">
                                  <a:solidFill>
                                    <a:srgbClr val="000000"/>
                                  </a:solidFill>
                                  <a:latin typeface="Cambria Math" panose="02040503050406030204" pitchFamily="18" charset="0"/>
                                  <a:ea typeface="楷体_GB2312"/>
                                  <a:cs typeface="Times New Roman" panose="02020603050405020304" pitchFamily="18" charset="0"/>
                                </a:rPr>
                                <m:t>0</m:t>
                              </m:r>
                            </m:e>
                          </m:d>
                          <m:r>
                            <a:rPr lang="en-US" altLang="zh-CN" sz="1000" i="1">
                              <a:solidFill>
                                <a:srgbClr val="000000"/>
                              </a:solidFill>
                              <a:latin typeface="Cambria Math" panose="02040503050406030204" pitchFamily="18" charset="0"/>
                              <a:ea typeface="楷体_GB2312"/>
                              <a:cs typeface="Times New Roman" panose="02020603050405020304" pitchFamily="18" charset="0"/>
                            </a:rPr>
                            <m:t>=</m:t>
                          </m:r>
                          <m:f>
                            <m:f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000">
                                  <a:solidFill>
                                    <a:srgbClr val="000000"/>
                                  </a:solidFill>
                                  <a:latin typeface="Cambria Math" panose="02040503050406030204" pitchFamily="18" charset="0"/>
                                  <a:ea typeface="楷体_GB2312"/>
                                  <a:cs typeface="Times New Roman" panose="02020603050405020304" pitchFamily="18" charset="0"/>
                                </a:rPr>
                                <m:t>1</m:t>
                              </m:r>
                            </m:num>
                            <m:den>
                              <m:r>
                                <a:rPr lang="en-US" altLang="zh-CN" sz="1000" i="1">
                                  <a:solidFill>
                                    <a:srgbClr val="000000"/>
                                  </a:solidFill>
                                  <a:latin typeface="Cambria Math" panose="02040503050406030204" pitchFamily="18" charset="0"/>
                                  <a:ea typeface="楷体_GB2312"/>
                                  <a:cs typeface="Times New Roman" panose="02020603050405020304" pitchFamily="18" charset="0"/>
                                </a:rPr>
                                <m:t>𝑍</m:t>
                              </m:r>
                            </m:den>
                          </m:f>
                          <m:func>
                            <m:func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000">
                                  <a:solidFill>
                                    <a:srgbClr val="000000"/>
                                  </a:solidFill>
                                  <a:latin typeface="Cambria Math" panose="02040503050406030204" pitchFamily="18" charset="0"/>
                                  <a:ea typeface="楷体_GB2312"/>
                                  <a:cs typeface="Times New Roman" panose="02020603050405020304" pitchFamily="18" charset="0"/>
                                </a:rPr>
                                <m:t>exp</m:t>
                              </m:r>
                            </m:fName>
                            <m:e>
                              <m:d>
                                <m:dPr>
                                  <m:ctrlPr>
                                    <a:rPr lang="zh-CN" altLang="zh-CN" sz="1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000">
                                      <a:solidFill>
                                        <a:srgbClr val="000000"/>
                                      </a:solidFill>
                                      <a:latin typeface="Cambria Math" panose="02040503050406030204" pitchFamily="18" charset="0"/>
                                      <a:ea typeface="楷体_GB2312"/>
                                      <a:cs typeface="Times New Roman" panose="02020603050405020304" pitchFamily="18" charset="0"/>
                                    </a:rPr>
                                    <m:t>15</m:t>
                                  </m:r>
                                </m:e>
                              </m:d>
                            </m:e>
                          </m:func>
                        </m:e>
                      </m:func>
                    </m:oMath>
                  </m:oMathPara>
                </a14:m>
                <a:endParaRPr lang="zh-CN" altLang="zh-CN" sz="10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C3843E15-CB6B-4959-AED9-84CDD96EA357}"/>
                  </a:ext>
                </a:extLst>
              </p:cNvPr>
              <p:cNvSpPr>
                <a:spLocks noRot="1" noChangeAspect="1" noMove="1" noResize="1" noEditPoints="1" noAdjustHandles="1" noChangeArrowheads="1" noChangeShapeType="1" noTextEdit="1"/>
              </p:cNvSpPr>
              <p:nvPr/>
            </p:nvSpPr>
            <p:spPr>
              <a:xfrm>
                <a:off x="5640572" y="1837335"/>
                <a:ext cx="6365358" cy="399083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6347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20" name="组合 119">
            <a:extLst>
              <a:ext uri="{FF2B5EF4-FFF2-40B4-BE49-F238E27FC236}">
                <a16:creationId xmlns:a16="http://schemas.microsoft.com/office/drawing/2014/main" id="{6EFE22FF-70C1-471D-BB2A-89DA8C9DD2BE}"/>
              </a:ext>
            </a:extLst>
          </p:cNvPr>
          <p:cNvGrpSpPr/>
          <p:nvPr/>
        </p:nvGrpSpPr>
        <p:grpSpPr>
          <a:xfrm>
            <a:off x="1166320" y="670081"/>
            <a:ext cx="818922" cy="818922"/>
            <a:chOff x="4082479" y="2760704"/>
            <a:chExt cx="1485324" cy="1485324"/>
          </a:xfrm>
        </p:grpSpPr>
        <p:sp>
          <p:nvSpPr>
            <p:cNvPr id="121" name="立方体 120">
              <a:extLst>
                <a:ext uri="{FF2B5EF4-FFF2-40B4-BE49-F238E27FC236}">
                  <a16:creationId xmlns:a16="http://schemas.microsoft.com/office/drawing/2014/main" id="{ED1F9C87-6AB6-4386-BBFB-0A623AD5A849}"/>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2" name="组合 121">
              <a:extLst>
                <a:ext uri="{FF2B5EF4-FFF2-40B4-BE49-F238E27FC236}">
                  <a16:creationId xmlns:a16="http://schemas.microsoft.com/office/drawing/2014/main" id="{F1F83E58-701E-44A9-803E-77CEFC0159F4}"/>
                </a:ext>
              </a:extLst>
            </p:cNvPr>
            <p:cNvGrpSpPr/>
            <p:nvPr/>
          </p:nvGrpSpPr>
          <p:grpSpPr>
            <a:xfrm>
              <a:off x="4494284" y="2979307"/>
              <a:ext cx="607190" cy="1121821"/>
              <a:chOff x="9632752" y="7542709"/>
              <a:chExt cx="890113" cy="1644542"/>
            </a:xfrm>
          </p:grpSpPr>
          <p:sp>
            <p:nvSpPr>
              <p:cNvPr id="123" name="任意多边形 30">
                <a:extLst>
                  <a:ext uri="{FF2B5EF4-FFF2-40B4-BE49-F238E27FC236}">
                    <a16:creationId xmlns:a16="http://schemas.microsoft.com/office/drawing/2014/main" id="{72AC7E2C-8741-4737-871A-75CBD6B76FDE}"/>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24" name="任意多边形 28">
                <a:extLst>
                  <a:ext uri="{FF2B5EF4-FFF2-40B4-BE49-F238E27FC236}">
                    <a16:creationId xmlns:a16="http://schemas.microsoft.com/office/drawing/2014/main" id="{12840DE1-D6B7-4755-A1E0-04C74D029FD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什么是因果和为什么因果很重要</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6" name="组合 125">
            <a:extLst>
              <a:ext uri="{FF2B5EF4-FFF2-40B4-BE49-F238E27FC236}">
                <a16:creationId xmlns:a16="http://schemas.microsoft.com/office/drawing/2014/main" id="{40DF78CF-1502-40E5-BF45-52EE1A4D69FF}"/>
              </a:ext>
            </a:extLst>
          </p:cNvPr>
          <p:cNvGrpSpPr/>
          <p:nvPr/>
        </p:nvGrpSpPr>
        <p:grpSpPr>
          <a:xfrm>
            <a:off x="5855680" y="1599260"/>
            <a:ext cx="5598374" cy="4804394"/>
            <a:chOff x="1099312" y="1723345"/>
            <a:chExt cx="10062913" cy="3432863"/>
          </a:xfrm>
        </p:grpSpPr>
        <p:sp>
          <p:nvSpPr>
            <p:cNvPr id="127" name="立方体 126">
              <a:extLst>
                <a:ext uri="{FF2B5EF4-FFF2-40B4-BE49-F238E27FC236}">
                  <a16:creationId xmlns:a16="http://schemas.microsoft.com/office/drawing/2014/main" id="{E64DB77D-AE63-40E0-B3F9-DCEE9468ACE5}"/>
                </a:ext>
              </a:extLst>
            </p:cNvPr>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8" name="直接连接符 127">
              <a:extLst>
                <a:ext uri="{FF2B5EF4-FFF2-40B4-BE49-F238E27FC236}">
                  <a16:creationId xmlns:a16="http://schemas.microsoft.com/office/drawing/2014/main" id="{DAFD8358-B48F-4095-8C9C-D77CC529789F}"/>
                </a:ext>
              </a:extLst>
            </p:cNvPr>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6E1F21D0-B88E-4C62-B561-B7584BF81F25}"/>
                </a:ext>
              </a:extLst>
            </p:cNvPr>
            <p:cNvGrpSpPr/>
            <p:nvPr/>
          </p:nvGrpSpPr>
          <p:grpSpPr>
            <a:xfrm>
              <a:off x="1099312" y="1742007"/>
              <a:ext cx="3220132" cy="3220133"/>
              <a:chOff x="1099312" y="2369187"/>
              <a:chExt cx="3220132" cy="3220133"/>
            </a:xfrm>
          </p:grpSpPr>
          <p:cxnSp>
            <p:nvCxnSpPr>
              <p:cNvPr id="131" name="直接连接符 130">
                <a:extLst>
                  <a:ext uri="{FF2B5EF4-FFF2-40B4-BE49-F238E27FC236}">
                    <a16:creationId xmlns:a16="http://schemas.microsoft.com/office/drawing/2014/main" id="{14BDFB13-88B4-47CC-89AF-5E98180B289A}"/>
                  </a:ext>
                </a:extLst>
              </p:cNvPr>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2" name="直接连接符 131">
                <a:extLst>
                  <a:ext uri="{FF2B5EF4-FFF2-40B4-BE49-F238E27FC236}">
                    <a16:creationId xmlns:a16="http://schemas.microsoft.com/office/drawing/2014/main" id="{BE56C0A3-D8EF-414D-A9F9-4891F9F49AD5}"/>
                  </a:ext>
                </a:extLst>
              </p:cNvPr>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30" name="直接连接符 129">
              <a:extLst>
                <a:ext uri="{FF2B5EF4-FFF2-40B4-BE49-F238E27FC236}">
                  <a16:creationId xmlns:a16="http://schemas.microsoft.com/office/drawing/2014/main" id="{14764B65-7EE6-48DB-AE74-AF138B55BFDF}"/>
                </a:ext>
              </a:extLst>
            </p:cNvPr>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33" name="矩形 132">
            <a:extLst>
              <a:ext uri="{FF2B5EF4-FFF2-40B4-BE49-F238E27FC236}">
                <a16:creationId xmlns:a16="http://schemas.microsoft.com/office/drawing/2014/main" id="{8849544D-3273-4474-8B1F-846ED771A3E7}"/>
              </a:ext>
            </a:extLst>
          </p:cNvPr>
          <p:cNvSpPr/>
          <p:nvPr/>
        </p:nvSpPr>
        <p:spPr>
          <a:xfrm>
            <a:off x="6004933" y="1977430"/>
            <a:ext cx="5403456" cy="5588068"/>
          </a:xfrm>
          <a:prstGeom prst="rect">
            <a:avLst/>
          </a:prstGeom>
        </p:spPr>
        <p:txBody>
          <a:bodyPr wrap="square">
            <a:spAutoFit/>
          </a:bodyPr>
          <a:lstStyle/>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哲学上把现象和现象之间那种</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引起和被引起</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的关系，叫做因果关系，其中引起某种现象产生的现象叫做原因，被某种现象引起的现象叫做结果，如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力，形之所以奋也</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因果推理是一种重要的推理手段，是人类智能的重要组成。回答诸如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吸烟是否导致癌症</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某个广告发布是否导致了某个商品销量上涨</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等问题时，往往需要因果推理的能力。</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公鸡打鸣与太阳升起：非因非果</a:t>
            </a: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SzPct val="80000"/>
            </a:pP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4" name="矩形 133">
            <a:extLst>
              <a:ext uri="{FF2B5EF4-FFF2-40B4-BE49-F238E27FC236}">
                <a16:creationId xmlns:a16="http://schemas.microsoft.com/office/drawing/2014/main" id="{6B1740FE-6F5F-4D3F-A4B0-4B2D412CE126}"/>
              </a:ext>
            </a:extLst>
          </p:cNvPr>
          <p:cNvSpPr/>
          <p:nvPr/>
        </p:nvSpPr>
        <p:spPr>
          <a:xfrm>
            <a:off x="6184231" y="1693452"/>
            <a:ext cx="5340096" cy="400110"/>
          </a:xfrm>
          <a:prstGeom prst="rect">
            <a:avLst/>
          </a:prstGeom>
        </p:spPr>
        <p:txBody>
          <a:bodyPr wrap="square">
            <a:spAutoFit/>
          </a:bodyPr>
          <a:lstStyle/>
          <a:p>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哲学意义上的因果</a:t>
            </a:r>
            <a:endParaRPr lang="zh-CN" altLang="en-US" sz="20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91386C4-378C-40A4-AFD5-F5AEF72B8C76}"/>
              </a:ext>
            </a:extLst>
          </p:cNvPr>
          <p:cNvSpPr/>
          <p:nvPr/>
        </p:nvSpPr>
        <p:spPr>
          <a:xfrm>
            <a:off x="6013077" y="3674641"/>
            <a:ext cx="1604927" cy="400110"/>
          </a:xfrm>
          <a:prstGeom prst="rect">
            <a:avLst/>
          </a:prstGeom>
        </p:spPr>
        <p:txBody>
          <a:bodyPr wrap="none">
            <a:spAutoFit/>
          </a:bodyPr>
          <a:lstStyle/>
          <a:p>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因果很重要</a:t>
            </a:r>
          </a:p>
        </p:txBody>
      </p:sp>
      <p:pic>
        <p:nvPicPr>
          <p:cNvPr id="1026" name="Picture 2" descr="The Book of Why">
            <a:extLst>
              <a:ext uri="{FF2B5EF4-FFF2-40B4-BE49-F238E27FC236}">
                <a16:creationId xmlns:a16="http://schemas.microsoft.com/office/drawing/2014/main" id="{3BD82C72-E520-40D0-9CF5-C4BA352AD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41" y="2133139"/>
            <a:ext cx="2692496" cy="330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42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）：伯克利招生录取之谜</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962E05AA-7B5D-44A2-A527-8B4D8A1B0754}"/>
              </a:ext>
            </a:extLst>
          </p:cNvPr>
          <p:cNvSpPr/>
          <p:nvPr/>
        </p:nvSpPr>
        <p:spPr>
          <a:xfrm>
            <a:off x="1762474" y="1776003"/>
            <a:ext cx="2954655" cy="369332"/>
          </a:xfrm>
          <a:prstGeom prst="rect">
            <a:avLst/>
          </a:prstGeom>
        </p:spPr>
        <p:txBody>
          <a:bodyPr wrap="none">
            <a:spAutoFit/>
          </a:bodyPr>
          <a:lstStyle/>
          <a:p>
            <a:r>
              <a:rPr lang="en-US" altLang="zh-CN" dirty="0">
                <a:latin typeface="Times New Roman" panose="02020603050405020304" pitchFamily="18" charset="0"/>
                <a:ea typeface="黑体" panose="02010609060101010101" pitchFamily="49" charset="-122"/>
                <a:cs typeface="Times New Roman" panose="02020603050405020304" pitchFamily="18" charset="0"/>
              </a:rPr>
              <a:t>1973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年伯克利本科生录取率</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2432C247-5D98-4966-B480-F7705995C47C}"/>
              </a:ext>
            </a:extLst>
          </p:cNvPr>
          <p:cNvSpPr/>
          <p:nvPr/>
        </p:nvSpPr>
        <p:spPr>
          <a:xfrm>
            <a:off x="852473" y="6097866"/>
            <a:ext cx="10408132" cy="307777"/>
          </a:xfrm>
          <a:prstGeom prst="rect">
            <a:avLst/>
          </a:prstGeom>
        </p:spPr>
        <p:txBody>
          <a:bodyPr wrap="square">
            <a:spAutoFit/>
          </a:bodyPr>
          <a:lstStyle/>
          <a:p>
            <a:pPr lvl="0" algn="ctr"/>
            <a:r>
              <a:rPr lang="en-US" altLang="zh-CN" sz="1400" dirty="0">
                <a:latin typeface="Times New Roman" panose="02020603050405020304" pitchFamily="18" charset="0"/>
                <a:cs typeface="Times New Roman" panose="02020603050405020304" pitchFamily="18" charset="0"/>
              </a:rPr>
              <a:t>Peter J. Bickel, Eugene A. Hammel, O’Connell, J. W, Sex bias in graduate admissions: Data from Berkeley, </a:t>
            </a:r>
            <a:r>
              <a:rPr lang="en-US" altLang="zh-CN" sz="1400" i="1" dirty="0">
                <a:latin typeface="Times New Roman" panose="02020603050405020304" pitchFamily="18" charset="0"/>
                <a:cs typeface="Times New Roman" panose="02020603050405020304" pitchFamily="18" charset="0"/>
              </a:rPr>
              <a:t>Science</a:t>
            </a:r>
            <a:r>
              <a:rPr lang="en-US" altLang="zh-CN" sz="1400" dirty="0">
                <a:latin typeface="Times New Roman" panose="02020603050405020304" pitchFamily="18" charset="0"/>
                <a:cs typeface="Times New Roman" panose="02020603050405020304" pitchFamily="18" charset="0"/>
              </a:rPr>
              <a:t>, 187(4175):398-404,1975</a:t>
            </a:r>
            <a:endParaRPr lang="zh-CN" altLang="zh-CN" sz="1400" dirty="0">
              <a:latin typeface="Times New Roman" panose="02020603050405020304" pitchFamily="18" charset="0"/>
              <a:cs typeface="Times New Roman" panose="02020603050405020304" pitchFamily="18" charset="0"/>
            </a:endParaRPr>
          </a:p>
        </p:txBody>
      </p:sp>
      <p:graphicFrame>
        <p:nvGraphicFramePr>
          <p:cNvPr id="23" name="表格 22">
            <a:extLst>
              <a:ext uri="{FF2B5EF4-FFF2-40B4-BE49-F238E27FC236}">
                <a16:creationId xmlns:a16="http://schemas.microsoft.com/office/drawing/2014/main" id="{EF0F33F3-7370-43AE-BB7A-7A09F63E39FA}"/>
              </a:ext>
            </a:extLst>
          </p:cNvPr>
          <p:cNvGraphicFramePr>
            <a:graphicFrameLocks noGrp="1"/>
          </p:cNvGraphicFramePr>
          <p:nvPr>
            <p:extLst>
              <p:ext uri="{D42A27DB-BD31-4B8C-83A1-F6EECF244321}">
                <p14:modId xmlns:p14="http://schemas.microsoft.com/office/powerpoint/2010/main" val="2913163616"/>
              </p:ext>
            </p:extLst>
          </p:nvPr>
        </p:nvGraphicFramePr>
        <p:xfrm>
          <a:off x="1525942" y="2221714"/>
          <a:ext cx="3427720" cy="1598506"/>
        </p:xfrm>
        <a:graphic>
          <a:graphicData uri="http://schemas.openxmlformats.org/drawingml/2006/table">
            <a:tbl>
              <a:tblPr firstRow="1" bandRow="1">
                <a:tableStyleId>{5C22544A-7EE6-4342-B048-85BDC9FD1C3A}</a:tableStyleId>
              </a:tblPr>
              <a:tblGrid>
                <a:gridCol w="685544">
                  <a:extLst>
                    <a:ext uri="{9D8B030D-6E8A-4147-A177-3AD203B41FA5}">
                      <a16:colId xmlns:a16="http://schemas.microsoft.com/office/drawing/2014/main" val="20000"/>
                    </a:ext>
                  </a:extLst>
                </a:gridCol>
                <a:gridCol w="685544">
                  <a:extLst>
                    <a:ext uri="{9D8B030D-6E8A-4147-A177-3AD203B41FA5}">
                      <a16:colId xmlns:a16="http://schemas.microsoft.com/office/drawing/2014/main" val="20001"/>
                    </a:ext>
                  </a:extLst>
                </a:gridCol>
                <a:gridCol w="685544">
                  <a:extLst>
                    <a:ext uri="{9D8B030D-6E8A-4147-A177-3AD203B41FA5}">
                      <a16:colId xmlns:a16="http://schemas.microsoft.com/office/drawing/2014/main" val="20002"/>
                    </a:ext>
                  </a:extLst>
                </a:gridCol>
                <a:gridCol w="685544">
                  <a:extLst>
                    <a:ext uri="{9D8B030D-6E8A-4147-A177-3AD203B41FA5}">
                      <a16:colId xmlns:a16="http://schemas.microsoft.com/office/drawing/2014/main" val="20003"/>
                    </a:ext>
                  </a:extLst>
                </a:gridCol>
                <a:gridCol w="685544">
                  <a:extLst>
                    <a:ext uri="{9D8B030D-6E8A-4147-A177-3AD203B41FA5}">
                      <a16:colId xmlns:a16="http://schemas.microsoft.com/office/drawing/2014/main" val="20004"/>
                    </a:ext>
                  </a:extLst>
                </a:gridCol>
              </a:tblGrid>
              <a:tr h="494453">
                <a:tc rowSpan="2">
                  <a:txBody>
                    <a:bodyPr/>
                    <a:lstStyle/>
                    <a:p>
                      <a:pPr algn="ct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9600">
                <a:tc vMerge="1">
                  <a:txBody>
                    <a:bodyPr/>
                    <a:lstStyle/>
                    <a:p>
                      <a:pPr algn="ctr"/>
                      <a:endParaRPr lang="zh-CN" altLang="en-US" b="0" dirty="0">
                        <a:solidFill>
                          <a:schemeClr val="tx1"/>
                        </a:solidFill>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4453">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整体</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8442</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44%</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4321</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35%</a:t>
                      </a:r>
                      <a:endPar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24" name="表格 23">
            <a:extLst>
              <a:ext uri="{FF2B5EF4-FFF2-40B4-BE49-F238E27FC236}">
                <a16:creationId xmlns:a16="http://schemas.microsoft.com/office/drawing/2014/main" id="{3A8E8DCA-A60D-4B33-A246-CF54FECF98B3}"/>
              </a:ext>
            </a:extLst>
          </p:cNvPr>
          <p:cNvGraphicFramePr>
            <a:graphicFrameLocks noGrp="1"/>
          </p:cNvGraphicFramePr>
          <p:nvPr>
            <p:extLst>
              <p:ext uri="{D42A27DB-BD31-4B8C-83A1-F6EECF244321}">
                <p14:modId xmlns:p14="http://schemas.microsoft.com/office/powerpoint/2010/main" val="4128806132"/>
              </p:ext>
            </p:extLst>
          </p:nvPr>
        </p:nvGraphicFramePr>
        <p:xfrm>
          <a:off x="5553841" y="1608669"/>
          <a:ext cx="3783685" cy="3169920"/>
        </p:xfrm>
        <a:graphic>
          <a:graphicData uri="http://schemas.openxmlformats.org/drawingml/2006/table">
            <a:tbl>
              <a:tblPr firstRow="1" bandRow="1">
                <a:tableStyleId>{5C22544A-7EE6-4342-B048-85BDC9FD1C3A}</a:tableStyleId>
              </a:tblPr>
              <a:tblGrid>
                <a:gridCol w="756737">
                  <a:extLst>
                    <a:ext uri="{9D8B030D-6E8A-4147-A177-3AD203B41FA5}">
                      <a16:colId xmlns:a16="http://schemas.microsoft.com/office/drawing/2014/main" val="20000"/>
                    </a:ext>
                  </a:extLst>
                </a:gridCol>
                <a:gridCol w="756737">
                  <a:extLst>
                    <a:ext uri="{9D8B030D-6E8A-4147-A177-3AD203B41FA5}">
                      <a16:colId xmlns:a16="http://schemas.microsoft.com/office/drawing/2014/main" val="20001"/>
                    </a:ext>
                  </a:extLst>
                </a:gridCol>
                <a:gridCol w="756737">
                  <a:extLst>
                    <a:ext uri="{9D8B030D-6E8A-4147-A177-3AD203B41FA5}">
                      <a16:colId xmlns:a16="http://schemas.microsoft.com/office/drawing/2014/main" val="20002"/>
                    </a:ext>
                  </a:extLst>
                </a:gridCol>
                <a:gridCol w="756737">
                  <a:extLst>
                    <a:ext uri="{9D8B030D-6E8A-4147-A177-3AD203B41FA5}">
                      <a16:colId xmlns:a16="http://schemas.microsoft.com/office/drawing/2014/main" val="20003"/>
                    </a:ext>
                  </a:extLst>
                </a:gridCol>
                <a:gridCol w="756737">
                  <a:extLst>
                    <a:ext uri="{9D8B030D-6E8A-4147-A177-3AD203B41FA5}">
                      <a16:colId xmlns:a16="http://schemas.microsoft.com/office/drawing/2014/main" val="20004"/>
                    </a:ext>
                  </a:extLst>
                </a:gridCol>
              </a:tblGrid>
              <a:tr h="365760">
                <a:tc rowSpan="2">
                  <a:txBody>
                    <a:bodyPr/>
                    <a:lstStyle/>
                    <a:p>
                      <a:pPr algn="ctr"/>
                      <a:endParaRPr lang="en-US" altLang="zh-CN" sz="1600" dirty="0">
                        <a:solidFill>
                          <a:schemeClr val="tx1"/>
                        </a:solidFill>
                        <a:latin typeface="Times New Roman" panose="02020603050405020304" pitchFamily="18" charset="0"/>
                        <a:cs typeface="Times New Roman" panose="02020603050405020304" pitchFamily="18" charset="0"/>
                      </a:endParaRPr>
                    </a:p>
                    <a:p>
                      <a:pPr algn="ctr"/>
                      <a:r>
                        <a:rPr lang="zh-CN" altLang="en-US" sz="1600" dirty="0">
                          <a:solidFill>
                            <a:schemeClr val="tx1"/>
                          </a:solidFill>
                          <a:latin typeface="Times New Roman" panose="02020603050405020304" pitchFamily="18" charset="0"/>
                          <a:cs typeface="Times New Roman" panose="02020603050405020304" pitchFamily="18" charset="0"/>
                        </a:rPr>
                        <a:t>学院</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男生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zh-CN" altLang="en-US" sz="1600" dirty="0">
                          <a:solidFill>
                            <a:schemeClr val="tx1"/>
                          </a:solidFill>
                          <a:latin typeface="Times New Roman" panose="02020603050405020304" pitchFamily="18" charset="0"/>
                          <a:cs typeface="Times New Roman" panose="02020603050405020304" pitchFamily="18" charset="0"/>
                        </a:rPr>
                        <a:t>女生</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5760">
                <a:tc vMerge="1">
                  <a:txBody>
                    <a:bodyPr/>
                    <a:lstStyle/>
                    <a:p>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申请数</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6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录取率</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108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82%</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B</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560</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68%</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325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37%</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593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417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35%</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191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b="1" dirty="0">
                          <a:solidFill>
                            <a:schemeClr val="tx1"/>
                          </a:solidFill>
                          <a:latin typeface="Times New Roman" panose="02020603050405020304" pitchFamily="18" charset="0"/>
                          <a:cs typeface="Times New Roman" panose="02020603050405020304" pitchFamily="18" charset="0"/>
                        </a:rPr>
                        <a:t>28%</a:t>
                      </a:r>
                      <a:endParaRPr lang="zh-CN" altLang="en-US" sz="1600" b="1"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393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24%</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5760">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373</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6%</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341</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7%</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5" name="矩形 24">
            <a:extLst>
              <a:ext uri="{FF2B5EF4-FFF2-40B4-BE49-F238E27FC236}">
                <a16:creationId xmlns:a16="http://schemas.microsoft.com/office/drawing/2014/main" id="{B862B8C1-8FD0-4453-BAEB-91DFB8D2CA67}"/>
              </a:ext>
            </a:extLst>
          </p:cNvPr>
          <p:cNvSpPr/>
          <p:nvPr/>
        </p:nvSpPr>
        <p:spPr>
          <a:xfrm>
            <a:off x="1396381" y="3996118"/>
            <a:ext cx="3411259" cy="584775"/>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男生录取率</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远高于女生</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(35%)</a:t>
            </a:r>
          </a:p>
          <a:p>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7B88948D-AEB0-4F22-9FE1-69229B105DD8}"/>
              </a:ext>
            </a:extLst>
          </p:cNvPr>
          <p:cNvSpPr/>
          <p:nvPr/>
        </p:nvSpPr>
        <p:spPr>
          <a:xfrm>
            <a:off x="4953662" y="4863540"/>
            <a:ext cx="4907601" cy="523220"/>
          </a:xfrm>
          <a:prstGeom prst="rect">
            <a:avLst/>
          </a:prstGeom>
        </p:spPr>
        <p:txBody>
          <a:bodyPr wrap="square">
            <a:spAutoFit/>
          </a:bodyPr>
          <a:lstStyle/>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六个最大的院系中，</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个院系女生录取率大于男生。如果按照这样的分类，女生实际上比男生的录取率还高一点点。</a:t>
            </a:r>
          </a:p>
        </p:txBody>
      </p:sp>
      <p:sp>
        <p:nvSpPr>
          <p:cNvPr id="28" name="矩形 27">
            <a:extLst>
              <a:ext uri="{FF2B5EF4-FFF2-40B4-BE49-F238E27FC236}">
                <a16:creationId xmlns:a16="http://schemas.microsoft.com/office/drawing/2014/main" id="{CFAC86B4-5417-4A20-9513-DCE62F27FEF0}"/>
              </a:ext>
            </a:extLst>
          </p:cNvPr>
          <p:cNvSpPr/>
          <p:nvPr/>
        </p:nvSpPr>
        <p:spPr>
          <a:xfrm>
            <a:off x="1122396" y="5539519"/>
            <a:ext cx="10477725" cy="307777"/>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女生更愿意申请那些竞争压力很大的院系（比如英语系），但是男生却更愿意申请那些相对容易进的院系（比如工程学系）。</a:t>
            </a:r>
          </a:p>
        </p:txBody>
      </p:sp>
    </p:spTree>
    <p:extLst>
      <p:ext uri="{BB962C8B-B14F-4D97-AF65-F5344CB8AC3E}">
        <p14:creationId xmlns:p14="http://schemas.microsoft.com/office/powerpoint/2010/main" val="1280518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8BB59C5-E451-4F76-9EEC-6FFC82AC116F}"/>
                  </a:ext>
                </a:extLst>
              </p:cNvPr>
              <p:cNvSpPr/>
              <p:nvPr/>
            </p:nvSpPr>
            <p:spPr>
              <a:xfrm>
                <a:off x="499729" y="1556030"/>
                <a:ext cx="6044609" cy="4893263"/>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列出了某组病人在是否尝试新药以后的恢复情况：不用药病人的恢复率高于用药病人的恢复率（</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Pearl et al.</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p>
              <a:p>
                <a:pPr marL="285750" indent="-285750">
                  <a:lnSpc>
                    <a:spcPct val="150000"/>
                  </a:lnSpc>
                  <a:buFont typeface="Wingdings" panose="05000000000000000000" pitchFamily="2" charset="2"/>
                  <a:buChar char="l"/>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然而，当对所有病人按照性别分组后，可得到表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2.10</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。当比较按性别分组的两类病人的恢复率时，却发现用药病人的恢复率均高于不用药病人的恢复率，这与表</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2.9</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的统计结果恰恰相反。</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从数学角度而言，上述悖论可写成初等数学不等式</a:t>
                </a:r>
                <a14:m>
                  <m:oMath xmlns:m="http://schemas.openxmlformats.org/officeDocument/2006/math">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num>
                      <m:den>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num>
                      <m:den>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&lt;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𝑏</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𝑎</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&gt;</m:t>
                    </m:r>
                    <m:f>
                      <m:f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fPr>
                      <m:num>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num>
                      <m:den>
                        <m:sSup>
                          <m:sSup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𝑐</m:t>
                            </m:r>
                          </m:e>
                          <m:sup>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sup>
                        </m:sSup>
                      </m:den>
                    </m:f>
                  </m:oMath>
                </a14:m>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辛普森悖论表明，在某些情况下，忽略潜在的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第三个变量</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（本例中性别就是用药与否和恢复率之外的第三个变量），可能会改变已有的结论，而我们常常会忽略这一因素。</a:t>
                </a:r>
                <a:endPar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事实上，辛普森悖论的主要原因是因为</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第三变量</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导致了用药与否和恢复率之间的虚假关联。</a:t>
                </a:r>
                <a:endParaRPr lang="zh-CN" altLang="en-US"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18BB59C5-E451-4F76-9EEC-6FFC82AC116F}"/>
                  </a:ext>
                </a:extLst>
              </p:cNvPr>
              <p:cNvSpPr>
                <a:spLocks noRot="1" noChangeAspect="1" noMove="1" noResize="1" noEditPoints="1" noAdjustHandles="1" noChangeArrowheads="1" noChangeShapeType="1" noTextEdit="1"/>
              </p:cNvSpPr>
              <p:nvPr/>
            </p:nvSpPr>
            <p:spPr>
              <a:xfrm>
                <a:off x="499729" y="1556030"/>
                <a:ext cx="6044609" cy="4893263"/>
              </a:xfrm>
              <a:prstGeom prst="rect">
                <a:avLst/>
              </a:prstGeom>
              <a:blipFill>
                <a:blip r:embed="rId3"/>
                <a:stretch>
                  <a:fillRect l="-403" r="-403" b="-62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67BBA23-6558-4B1B-8370-63963D7D263B}"/>
              </a:ext>
            </a:extLst>
          </p:cNvPr>
          <p:cNvPicPr>
            <a:picLocks noChangeAspect="1"/>
          </p:cNvPicPr>
          <p:nvPr/>
        </p:nvPicPr>
        <p:blipFill>
          <a:blip r:embed="rId4"/>
          <a:stretch>
            <a:fillRect/>
          </a:stretch>
        </p:blipFill>
        <p:spPr>
          <a:xfrm>
            <a:off x="6703828" y="2045547"/>
            <a:ext cx="4694274" cy="3690717"/>
          </a:xfrm>
          <a:prstGeom prst="rect">
            <a:avLst/>
          </a:prstGeom>
        </p:spPr>
      </p:pic>
    </p:spTree>
    <p:extLst>
      <p:ext uri="{BB962C8B-B14F-4D97-AF65-F5344CB8AC3E}">
        <p14:creationId xmlns:p14="http://schemas.microsoft.com/office/powerpoint/2010/main" val="2168875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56390" y="1770437"/>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8">
            <a:extLst>
              <a:ext uri="{FF2B5EF4-FFF2-40B4-BE49-F238E27FC236}">
                <a16:creationId xmlns:a16="http://schemas.microsoft.com/office/drawing/2014/main" id="{C0CEC289-F0B7-4DA4-B109-E6930D2F6B50}"/>
              </a:ext>
            </a:extLst>
          </p:cNvPr>
          <p:cNvSpPr/>
          <p:nvPr/>
        </p:nvSpPr>
        <p:spPr>
          <a:xfrm>
            <a:off x="852473" y="4331506"/>
            <a:ext cx="10784861" cy="1705210"/>
          </a:xfrm>
          <a:prstGeom prst="rect">
            <a:avLst/>
          </a:prstGeom>
        </p:spPr>
        <p:txBody>
          <a:bodyPr wrap="square">
            <a:spAutoFit/>
          </a:bodyPr>
          <a:lstStyle/>
          <a:p>
            <a:pPr indent="266700" algn="just">
              <a:lnSpc>
                <a:spcPct val="150000"/>
              </a:lnSpc>
              <a:spcBef>
                <a:spcPts val="600"/>
              </a:spcBef>
              <a:spcAft>
                <a:spcPts val="0"/>
              </a:spcAft>
            </a:pPr>
            <a:r>
              <a:rPr lang="zh-CN" altLang="zh-CN" b="1" dirty="0">
                <a:solidFill>
                  <a:srgbClr val="C00000"/>
                </a:solidFill>
                <a:latin typeface="Times New Roman" panose="02020603050405020304" pitchFamily="18" charset="0"/>
                <a:ea typeface="楷体_GB2312"/>
                <a:cs typeface="Times New Roman" panose="02020603050405020304" pitchFamily="18" charset="0"/>
              </a:rPr>
              <a:t>因果关联</a:t>
            </a:r>
            <a:r>
              <a:rPr lang="zh-CN" altLang="zh-CN" dirty="0">
                <a:solidFill>
                  <a:srgbClr val="000000"/>
                </a:solidFill>
                <a:latin typeface="Times New Roman" panose="02020603050405020304" pitchFamily="18" charset="0"/>
                <a:ea typeface="楷体_GB2312"/>
                <a:cs typeface="Times New Roman" panose="02020603050405020304" pitchFamily="18" charset="0"/>
              </a:rPr>
              <a:t>：数据中两个变量，如一个变量是另一个变量的原因，则该两变量之间存在因果关联。如图</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T</a:t>
            </a:r>
            <a:r>
              <a:rPr lang="zh-CN" altLang="zh-CN" dirty="0">
                <a:solidFill>
                  <a:srgbClr val="000000"/>
                </a:solidFill>
                <a:latin typeface="Times New Roman" panose="02020603050405020304" pitchFamily="18" charset="0"/>
                <a:ea typeface="楷体_GB2312"/>
                <a:cs typeface="Times New Roman" panose="02020603050405020304" pitchFamily="18" charset="0"/>
              </a:rPr>
              <a:t>是变量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Y</a:t>
            </a:r>
            <a:r>
              <a:rPr lang="zh-CN" altLang="zh-CN" dirty="0">
                <a:solidFill>
                  <a:srgbClr val="000000"/>
                </a:solidFill>
                <a:latin typeface="Times New Roman" panose="02020603050405020304" pitchFamily="18" charset="0"/>
                <a:ea typeface="楷体_GB2312"/>
                <a:cs typeface="Times New Roman" panose="02020603050405020304" pitchFamily="18" charset="0"/>
              </a:rPr>
              <a:t>的原因，即变量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T</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Y</a:t>
            </a:r>
            <a:r>
              <a:rPr lang="zh-CN" altLang="zh-CN" dirty="0">
                <a:solidFill>
                  <a:srgbClr val="000000"/>
                </a:solidFill>
                <a:latin typeface="Times New Roman" panose="02020603050405020304" pitchFamily="18" charset="0"/>
                <a:ea typeface="楷体_GB2312"/>
                <a:cs typeface="Times New Roman" panose="02020603050405020304" pitchFamily="18" charset="0"/>
              </a:rPr>
              <a:t>之间存在因果关联。在日常生活中，我们常说</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下雨会导致地面湿</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，其中下雨就是地面湿的原因，也就是说下雨和地面湿是变量，它们之间其实就是一种因果关系：下雨会导致地面湿。</a:t>
            </a:r>
          </a:p>
        </p:txBody>
      </p:sp>
      <p:pic>
        <p:nvPicPr>
          <p:cNvPr id="2" name="图片 1">
            <a:extLst>
              <a:ext uri="{FF2B5EF4-FFF2-40B4-BE49-F238E27FC236}">
                <a16:creationId xmlns:a16="http://schemas.microsoft.com/office/drawing/2014/main" id="{8B3D004F-DB18-4B1B-82FA-0EC63C94EA67}"/>
              </a:ext>
            </a:extLst>
          </p:cNvPr>
          <p:cNvPicPr>
            <a:picLocks noChangeAspect="1"/>
          </p:cNvPicPr>
          <p:nvPr/>
        </p:nvPicPr>
        <p:blipFill>
          <a:blip r:embed="rId3"/>
          <a:stretch>
            <a:fillRect/>
          </a:stretch>
        </p:blipFill>
        <p:spPr>
          <a:xfrm>
            <a:off x="3922789" y="2526494"/>
            <a:ext cx="4748062" cy="1630836"/>
          </a:xfrm>
          <a:prstGeom prst="rect">
            <a:avLst/>
          </a:prstGeom>
        </p:spPr>
      </p:pic>
    </p:spTree>
    <p:extLst>
      <p:ext uri="{BB962C8B-B14F-4D97-AF65-F5344CB8AC3E}">
        <p14:creationId xmlns:p14="http://schemas.microsoft.com/office/powerpoint/2010/main" val="4146557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a:extLst>
              <a:ext uri="{FF2B5EF4-FFF2-40B4-BE49-F238E27FC236}">
                <a16:creationId xmlns:a16="http://schemas.microsoft.com/office/drawing/2014/main" id="{36BA749C-8CED-4821-BBB2-86D7DD76EAED}"/>
              </a:ext>
            </a:extLst>
          </p:cNvPr>
          <p:cNvSpPr/>
          <p:nvPr/>
        </p:nvSpPr>
        <p:spPr>
          <a:xfrm>
            <a:off x="744279" y="4007029"/>
            <a:ext cx="11158869" cy="2264723"/>
          </a:xfrm>
          <a:prstGeom prst="rect">
            <a:avLst/>
          </a:prstGeom>
        </p:spPr>
        <p:txBody>
          <a:bodyPr wrap="square">
            <a:spAutoFit/>
          </a:bodyPr>
          <a:lstStyle/>
          <a:p>
            <a:pPr indent="266700" algn="just">
              <a:lnSpc>
                <a:spcPct val="150000"/>
              </a:lnSpc>
              <a:spcAft>
                <a:spcPts val="0"/>
              </a:spcAft>
            </a:pP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混淆关联</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：数据中待研究的两个变量之间存在共同的原因变量，如图所示，变量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存在共同的原因变量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的原因，同时也是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的原因。如果忽略掉</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，那么</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在数据中会存在虚假关联。由于该关联是混淆偏差导致的，我们称之为混淆关联。例如，我们用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X</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表示下雨，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表示地面湿，</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表示行人撑伞，那么我们在数据中会发现地面湿和行人撑伞十分相关。但这种相关会随着数据、环境、时间等变化而发生变化，如炎热的夏天，也会有很多行人撑伞，但地面很干燥。</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介绍的辛普森悖论例子其实也是混淆关联，其中性别会影响到患者吃药与否以及其恢复率，如果我们忽略了性别，那么吃药与否和恢复率之间的关系就存在混淆关联。</a:t>
            </a:r>
          </a:p>
        </p:txBody>
      </p:sp>
      <p:pic>
        <p:nvPicPr>
          <p:cNvPr id="3" name="图片 2">
            <a:extLst>
              <a:ext uri="{FF2B5EF4-FFF2-40B4-BE49-F238E27FC236}">
                <a16:creationId xmlns:a16="http://schemas.microsoft.com/office/drawing/2014/main" id="{73E8C53D-F56F-4EEF-A11D-D75029584341}"/>
              </a:ext>
            </a:extLst>
          </p:cNvPr>
          <p:cNvPicPr>
            <a:picLocks noChangeAspect="1"/>
          </p:cNvPicPr>
          <p:nvPr/>
        </p:nvPicPr>
        <p:blipFill>
          <a:blip r:embed="rId3"/>
          <a:stretch>
            <a:fillRect/>
          </a:stretch>
        </p:blipFill>
        <p:spPr>
          <a:xfrm>
            <a:off x="3997217" y="2327354"/>
            <a:ext cx="4197566" cy="1435174"/>
          </a:xfrm>
          <a:prstGeom prst="rect">
            <a:avLst/>
          </a:prstGeom>
        </p:spPr>
      </p:pic>
    </p:spTree>
    <p:extLst>
      <p:ext uri="{BB962C8B-B14F-4D97-AF65-F5344CB8AC3E}">
        <p14:creationId xmlns:p14="http://schemas.microsoft.com/office/powerpoint/2010/main" val="3487783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克服辛普森悖论（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Simpson’s Paradox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）：厘清真</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假关联</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BE5F213F-ED72-4033-867E-EEDF9BA11135}"/>
              </a:ext>
            </a:extLst>
          </p:cNvPr>
          <p:cNvSpPr/>
          <p:nvPr/>
        </p:nvSpPr>
        <p:spPr>
          <a:xfrm>
            <a:off x="1940442" y="1713521"/>
            <a:ext cx="10095614" cy="369332"/>
          </a:xfrm>
          <a:prstGeom prst="rect">
            <a:avLst/>
          </a:prstGeom>
        </p:spPr>
        <p:txBody>
          <a:bodyPr wrap="square">
            <a:spAutoFit/>
          </a:bodyPr>
          <a:lstStyle/>
          <a:p>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因果关联（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Causation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）、混淆偏差（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Confounding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）和选择偏差（</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Selection Bias</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EE90FAB2-2769-4172-A42D-85019B468A77}"/>
              </a:ext>
            </a:extLst>
          </p:cNvPr>
          <p:cNvSpPr/>
          <p:nvPr/>
        </p:nvSpPr>
        <p:spPr>
          <a:xfrm>
            <a:off x="852473" y="4007029"/>
            <a:ext cx="11036595" cy="2264723"/>
          </a:xfrm>
          <a:prstGeom prst="rect">
            <a:avLst/>
          </a:prstGeom>
        </p:spPr>
        <p:txBody>
          <a:bodyPr wrap="square">
            <a:spAutoFit/>
          </a:bodyPr>
          <a:lstStyle/>
          <a:p>
            <a:pPr indent="266700" algn="just">
              <a:lnSpc>
                <a:spcPct val="150000"/>
              </a:lnSpc>
              <a:spcAft>
                <a:spcPts val="0"/>
              </a:spcAft>
            </a:pPr>
            <a:r>
              <a:rPr lang="zh-CN" altLang="zh-CN" sz="1600" b="1" dirty="0">
                <a:solidFill>
                  <a:srgbClr val="C00000"/>
                </a:solidFill>
                <a:latin typeface="Times New Roman" panose="02020603050405020304" pitchFamily="18" charset="0"/>
                <a:ea typeface="楷体_GB2312"/>
                <a:cs typeface="Times New Roman" panose="02020603050405020304" pitchFamily="18" charset="0"/>
              </a:rPr>
              <a:t>选择关联：</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数据中待研究的两个变量之间存在共同的结果变量，如图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(c)</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存在共同的结果变量</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也是</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的原因。如果我们基于特定</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S</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的取值来选择一部分变量进行研究，那么</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在数据中就会存在虚假关联。由于该关联是选择偏差导致的，我们称之为选择关联。例如，在收集图片数据时，有意或无意选择了许多狗在草地上的图片（即</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草地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狗的特征</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导致收集的图片是狗在草地上）。本来草地和狗之间不相关，但当我们选择了大量狗在草地上的图片时，草地和狗之间就十分相关。这种相关也会随着数据、环境、时间等变化而发生变化，如选择大量狗在沙滩上的图片，草地和狗之间可能是负相关或者不相关了。</a:t>
            </a:r>
          </a:p>
        </p:txBody>
      </p:sp>
      <p:pic>
        <p:nvPicPr>
          <p:cNvPr id="2" name="图片 1">
            <a:extLst>
              <a:ext uri="{FF2B5EF4-FFF2-40B4-BE49-F238E27FC236}">
                <a16:creationId xmlns:a16="http://schemas.microsoft.com/office/drawing/2014/main" id="{E41E3B6B-C973-410F-9E07-3686E0E0A149}"/>
              </a:ext>
            </a:extLst>
          </p:cNvPr>
          <p:cNvPicPr>
            <a:picLocks noChangeAspect="1"/>
          </p:cNvPicPr>
          <p:nvPr/>
        </p:nvPicPr>
        <p:blipFill>
          <a:blip r:embed="rId3"/>
          <a:stretch>
            <a:fillRect/>
          </a:stretch>
        </p:blipFill>
        <p:spPr>
          <a:xfrm>
            <a:off x="3997217" y="2401195"/>
            <a:ext cx="4197566" cy="1435174"/>
          </a:xfrm>
          <a:prstGeom prst="rect">
            <a:avLst/>
          </a:prstGeom>
        </p:spPr>
      </p:pic>
    </p:spTree>
    <p:extLst>
      <p:ext uri="{BB962C8B-B14F-4D97-AF65-F5344CB8AC3E}">
        <p14:creationId xmlns:p14="http://schemas.microsoft.com/office/powerpoint/2010/main" val="2940536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因果分析的两种理论框架</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矩形: 圆角 6">
            <a:extLst>
              <a:ext uri="{FF2B5EF4-FFF2-40B4-BE49-F238E27FC236}">
                <a16:creationId xmlns:a16="http://schemas.microsoft.com/office/drawing/2014/main" id="{100099F6-B4C0-46A9-AE1F-E0EC4C31568D}"/>
              </a:ext>
            </a:extLst>
          </p:cNvPr>
          <p:cNvSpPr/>
          <p:nvPr/>
        </p:nvSpPr>
        <p:spPr>
          <a:xfrm>
            <a:off x="3774560" y="1638110"/>
            <a:ext cx="7928376" cy="461383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A71D2F5-D4F1-483D-83AB-C941683F3B44}"/>
              </a:ext>
            </a:extLst>
          </p:cNvPr>
          <p:cNvSpPr/>
          <p:nvPr/>
        </p:nvSpPr>
        <p:spPr>
          <a:xfrm>
            <a:off x="3713189" y="1821888"/>
            <a:ext cx="7928375" cy="4480842"/>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潜在结果框架（</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Potential Outcome Framework</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也被称为</a:t>
            </a:r>
            <a:r>
              <a:rPr lang="en-US" altLang="zh-CN" sz="16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Neyman</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–Rubin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因果模型。这一模型最早可追溯于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Jerzy </a:t>
            </a:r>
            <a:r>
              <a:rPr lang="en-US" altLang="zh-CN" sz="1600" b="1"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Neyman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1923</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年用波兰语所撰写论文中提出的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潜在结果</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potential outcome</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）的概念。之后，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Donald Rubin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发展了</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潜在结果</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这一概念，并将其和缺失数据的理论联系在一起。</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结构因果模型（</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Structure Causal Model, SCM</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因果图（</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causal diagram</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）是由</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于</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1995</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年提出。一般而言，结构因果图是一种有向无环图</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(directed acyclic graphs, DAG)</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。有向无环图指的是一个无回路的有向图，即从图中任意一个节点出发经过任意条边，均无法回到该节点。有向无环图刻画了图中所有节点之间的依赖关系。</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DAG </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可用于描述数据的生成机制。这样描述变量联合分布或者数据生成机制的模型，被称为</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贝叶斯网络</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Bayesian network</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本书介绍因果推理采用因果图这一结构。</a:t>
            </a: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95AFCC3E-0C67-42E6-AECD-6336583A1952}"/>
              </a:ext>
            </a:extLst>
          </p:cNvPr>
          <p:cNvPicPr>
            <a:picLocks noChangeAspect="1"/>
          </p:cNvPicPr>
          <p:nvPr/>
        </p:nvPicPr>
        <p:blipFill>
          <a:blip r:embed="rId3"/>
          <a:stretch>
            <a:fillRect/>
          </a:stretch>
        </p:blipFill>
        <p:spPr>
          <a:xfrm>
            <a:off x="1296157" y="1478403"/>
            <a:ext cx="1389813" cy="1668617"/>
          </a:xfrm>
          <a:prstGeom prst="rect">
            <a:avLst/>
          </a:prstGeom>
        </p:spPr>
      </p:pic>
      <p:sp>
        <p:nvSpPr>
          <p:cNvPr id="4" name="矩形 3">
            <a:extLst>
              <a:ext uri="{FF2B5EF4-FFF2-40B4-BE49-F238E27FC236}">
                <a16:creationId xmlns:a16="http://schemas.microsoft.com/office/drawing/2014/main" id="{BC56574F-647C-4E9B-8129-9CDE8D38DAD6}"/>
              </a:ext>
            </a:extLst>
          </p:cNvPr>
          <p:cNvSpPr/>
          <p:nvPr/>
        </p:nvSpPr>
        <p:spPr>
          <a:xfrm>
            <a:off x="1328238" y="3147020"/>
            <a:ext cx="1287532"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Jerzy </a:t>
            </a:r>
            <a:r>
              <a:rPr lang="en-US" altLang="zh-CN" sz="1400" b="1" dirty="0" err="1">
                <a:latin typeface="Times New Roman" panose="02020603050405020304" pitchFamily="18" charset="0"/>
                <a:ea typeface="微软雅黑" panose="020B0503020204020204" pitchFamily="34" charset="-122"/>
                <a:cs typeface="Times New Roman" panose="02020603050405020304" pitchFamily="18" charset="0"/>
              </a:rPr>
              <a:t>Neyman</a:t>
            </a:r>
            <a:endParaRPr lang="zh-CN" altLang="en-US" sz="1400" dirty="0"/>
          </a:p>
        </p:txBody>
      </p:sp>
      <p:pic>
        <p:nvPicPr>
          <p:cNvPr id="4098" name="Picture 2" descr="Donald Rubin">
            <a:extLst>
              <a:ext uri="{FF2B5EF4-FFF2-40B4-BE49-F238E27FC236}">
                <a16:creationId xmlns:a16="http://schemas.microsoft.com/office/drawing/2014/main" id="{FD54FB49-B6CF-45C9-B9E6-16E614FB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84" y="4207504"/>
            <a:ext cx="1085518" cy="13267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2DDE8FFD-8852-4FEC-B95F-38706691283B}"/>
              </a:ext>
            </a:extLst>
          </p:cNvPr>
          <p:cNvSpPr/>
          <p:nvPr/>
        </p:nvSpPr>
        <p:spPr>
          <a:xfrm>
            <a:off x="119210" y="5565942"/>
            <a:ext cx="1475084"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Donald B. Rubin</a:t>
            </a:r>
          </a:p>
        </p:txBody>
      </p:sp>
      <p:pic>
        <p:nvPicPr>
          <p:cNvPr id="4100" name="Picture 4" descr="http://bayes.cs.ucla.edu/jp-seas-2018.jpg">
            <a:extLst>
              <a:ext uri="{FF2B5EF4-FFF2-40B4-BE49-F238E27FC236}">
                <a16:creationId xmlns:a16="http://schemas.microsoft.com/office/drawing/2014/main" id="{82455273-2645-47A4-ACAF-7F197236324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024" y="4207504"/>
            <a:ext cx="1287533" cy="138779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B480124-95A3-4305-A727-5EEBE1B4FE29}"/>
              </a:ext>
            </a:extLst>
          </p:cNvPr>
          <p:cNvSpPr/>
          <p:nvPr/>
        </p:nvSpPr>
        <p:spPr>
          <a:xfrm>
            <a:off x="1879024" y="5565376"/>
            <a:ext cx="1096775" cy="307777"/>
          </a:xfrm>
          <a:prstGeom prst="rect">
            <a:avLst/>
          </a:prstGeom>
        </p:spPr>
        <p:txBody>
          <a:bodyPr wrap="none">
            <a:spAutoFit/>
          </a:bodyPr>
          <a:lstStyle/>
          <a:p>
            <a:r>
              <a:rPr lang="en-US" altLang="zh-CN" sz="1400" b="1" dirty="0">
                <a:latin typeface="Times New Roman" panose="02020603050405020304" pitchFamily="18" charset="0"/>
                <a:ea typeface="微软雅黑" panose="020B0503020204020204" pitchFamily="34" charset="-122"/>
                <a:cs typeface="Times New Roman" panose="02020603050405020304" pitchFamily="18" charset="0"/>
              </a:rPr>
              <a:t>Judea Pearl</a:t>
            </a:r>
            <a:endParaRPr lang="zh-CN" altLang="en-US" sz="1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40367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85E3EBC-9DB9-48CE-82C5-A1B3A7283316}"/>
                  </a:ext>
                </a:extLst>
              </p:cNvPr>
              <p:cNvSpPr/>
              <p:nvPr/>
            </p:nvSpPr>
            <p:spPr>
              <a:xfrm>
                <a:off x="654788" y="1548082"/>
                <a:ext cx="10882423" cy="874214"/>
              </a:xfrm>
              <a:prstGeom prst="rect">
                <a:avLst/>
              </a:prstGeom>
            </p:spPr>
            <p:txBody>
              <a:bodyPr wrap="square">
                <a:spAutoFit/>
              </a:bodyPr>
              <a:lstStyle/>
              <a:p>
                <a:pPr indent="266700" algn="ctr">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对于任意的有向无环图模型，模型中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个变量的联合概率分布由每个节点与其父节点之间条件概率</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𝑐h𝑖𝑙𝑑</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𝑝𝑎𝑟𝑒𝑛𝑡𝑠</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的乘积给出：</a:t>
                </a:r>
              </a:p>
            </p:txBody>
          </p:sp>
        </mc:Choice>
        <mc:Fallback xmlns="">
          <p:sp>
            <p:nvSpPr>
              <p:cNvPr id="3" name="矩形 2">
                <a:extLst>
                  <a:ext uri="{FF2B5EF4-FFF2-40B4-BE49-F238E27FC236}">
                    <a16:creationId xmlns:a16="http://schemas.microsoft.com/office/drawing/2014/main" id="{085E3EBC-9DB9-48CE-82C5-A1B3A7283316}"/>
                  </a:ext>
                </a:extLst>
              </p:cNvPr>
              <p:cNvSpPr>
                <a:spLocks noRot="1" noChangeAspect="1" noMove="1" noResize="1" noEditPoints="1" noAdjustHandles="1" noChangeArrowheads="1" noChangeShapeType="1" noTextEdit="1"/>
              </p:cNvSpPr>
              <p:nvPr/>
            </p:nvSpPr>
            <p:spPr>
              <a:xfrm>
                <a:off x="654788" y="1548082"/>
                <a:ext cx="10882423" cy="874214"/>
              </a:xfrm>
              <a:prstGeom prst="rect">
                <a:avLst/>
              </a:prstGeom>
              <a:blipFill>
                <a:blip r:embed="rId3"/>
                <a:stretch>
                  <a:fillRect b="-104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DCBCB6F1-DCDF-4A89-9BCD-A98E18B82E14}"/>
                  </a:ext>
                </a:extLst>
              </p:cNvPr>
              <p:cNvSpPr/>
              <p:nvPr/>
            </p:nvSpPr>
            <p:spPr>
              <a:xfrm>
                <a:off x="4292203" y="2974901"/>
                <a:ext cx="4150047" cy="908197"/>
              </a:xfrm>
              <a:prstGeom prst="rect">
                <a:avLst/>
              </a:prstGeom>
              <a:solidFill>
                <a:srgbClr val="017480"/>
              </a:solid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𝑃</m:t>
                      </m:r>
                      <m:d>
                        <m:dPr>
                          <m:ctrlPr>
                            <a:rPr lang="zh-CN" altLang="en-US" i="1">
                              <a:solidFill>
                                <a:schemeClr val="bg1"/>
                              </a:solidFill>
                              <a:latin typeface="Cambria Math" panose="02040503050406030204" pitchFamily="18" charset="0"/>
                            </a:rPr>
                          </m:ctrlPr>
                        </m:dPr>
                        <m:e>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0">
                                  <a:solidFill>
                                    <a:schemeClr val="bg1"/>
                                  </a:solidFill>
                                  <a:latin typeface="Cambria Math" panose="02040503050406030204" pitchFamily="18" charset="0"/>
                                </a:rPr>
                                <m:t>1</m:t>
                              </m:r>
                            </m:sub>
                          </m:sSub>
                          <m:r>
                            <a:rPr lang="zh-CN" altLang="en-US" i="0">
                              <a:solidFill>
                                <a:schemeClr val="bg1"/>
                              </a:solidFill>
                              <a:latin typeface="Cambria Math" panose="02040503050406030204" pitchFamily="18" charset="0"/>
                            </a:rPr>
                            <m:t>, </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0">
                                  <a:solidFill>
                                    <a:schemeClr val="bg1"/>
                                  </a:solidFill>
                                  <a:latin typeface="Cambria Math" panose="02040503050406030204" pitchFamily="18" charset="0"/>
                                </a:rPr>
                                <m:t>2</m:t>
                              </m:r>
                            </m:sub>
                          </m:sSub>
                          <m:r>
                            <a:rPr lang="zh-CN" altLang="en-US" i="0">
                              <a:solidFill>
                                <a:schemeClr val="bg1"/>
                              </a:solidFill>
                              <a:latin typeface="Cambria Math" panose="02040503050406030204" pitchFamily="18" charset="0"/>
                            </a:rPr>
                            <m:t>, ⋯,</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𝑑</m:t>
                              </m:r>
                            </m:sub>
                          </m:sSub>
                        </m:e>
                      </m:d>
                      <m:r>
                        <a:rPr lang="zh-CN" altLang="en-US" i="0">
                          <a:solidFill>
                            <a:schemeClr val="bg1"/>
                          </a:solidFill>
                          <a:latin typeface="Cambria Math" panose="02040503050406030204" pitchFamily="18" charset="0"/>
                        </a:rPr>
                        <m:t>=</m:t>
                      </m:r>
                      <m:nary>
                        <m:naryPr>
                          <m:chr m:val="∏"/>
                          <m:limLoc m:val="undOvr"/>
                          <m:ctrlPr>
                            <a:rPr lang="zh-CN" altLang="en-US" i="1">
                              <a:solidFill>
                                <a:schemeClr val="bg1"/>
                              </a:solidFill>
                              <a:latin typeface="Cambria Math" panose="02040503050406030204" pitchFamily="18" charset="0"/>
                            </a:rPr>
                          </m:ctrlPr>
                        </m:naryPr>
                        <m:sub>
                          <m:r>
                            <a:rPr lang="zh-CN" altLang="en-US" i="1">
                              <a:solidFill>
                                <a:schemeClr val="bg1"/>
                              </a:solidFill>
                              <a:latin typeface="Cambria Math" panose="02040503050406030204" pitchFamily="18" charset="0"/>
                            </a:rPr>
                            <m:t>𝑗</m:t>
                          </m:r>
                          <m:r>
                            <a:rPr lang="zh-CN" altLang="en-US" i="0">
                              <a:solidFill>
                                <a:schemeClr val="bg1"/>
                              </a:solidFill>
                              <a:latin typeface="Cambria Math" panose="02040503050406030204" pitchFamily="18" charset="0"/>
                            </a:rPr>
                            <m:t>=1</m:t>
                          </m:r>
                        </m:sub>
                        <m:sup>
                          <m:r>
                            <a:rPr lang="zh-CN" altLang="en-US" i="1">
                              <a:solidFill>
                                <a:schemeClr val="bg1"/>
                              </a:solidFill>
                              <a:latin typeface="Cambria Math" panose="02040503050406030204" pitchFamily="18" charset="0"/>
                            </a:rPr>
                            <m:t>𝑑</m:t>
                          </m:r>
                        </m:sup>
                        <m:e>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𝑃</m:t>
                              </m:r>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r>
                                    <a:rPr lang="zh-CN" altLang="en-US" i="1">
                                      <a:solidFill>
                                        <a:schemeClr val="bg1"/>
                                      </a:solidFill>
                                      <a:latin typeface="Cambria Math" panose="02040503050406030204" pitchFamily="18" charset="0"/>
                                    </a:rPr>
                                    <m:t>𝑗</m:t>
                                  </m:r>
                                </m:sub>
                              </m:sSub>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𝑥</m:t>
                                  </m:r>
                                </m:e>
                                <m:sub>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𝑝𝑎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𝑗</m:t>
                                      </m:r>
                                    </m:e>
                                  </m:d>
                                </m:sub>
                              </m:sSub>
                            </m:e>
                          </m:d>
                        </m:e>
                      </m:nary>
                    </m:oMath>
                  </m:oMathPara>
                </a14:m>
                <a:endParaRPr lang="zh-CN" altLang="en-US" dirty="0"/>
              </a:p>
            </p:txBody>
          </p:sp>
        </mc:Choice>
        <mc:Fallback xmlns="">
          <p:sp>
            <p:nvSpPr>
              <p:cNvPr id="7" name="矩形 6">
                <a:extLst>
                  <a:ext uri="{FF2B5EF4-FFF2-40B4-BE49-F238E27FC236}">
                    <a16:creationId xmlns:a16="http://schemas.microsoft.com/office/drawing/2014/main" id="{DCBCB6F1-DCDF-4A89-9BCD-A98E18B82E14}"/>
                  </a:ext>
                </a:extLst>
              </p:cNvPr>
              <p:cNvSpPr>
                <a:spLocks noRot="1" noChangeAspect="1" noMove="1" noResize="1" noEditPoints="1" noAdjustHandles="1" noChangeArrowheads="1" noChangeShapeType="1" noTextEdit="1"/>
              </p:cNvSpPr>
              <p:nvPr/>
            </p:nvSpPr>
            <p:spPr>
              <a:xfrm>
                <a:off x="4292203" y="2974901"/>
                <a:ext cx="4150047" cy="9081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5309154-21D7-4C60-90AC-7B2D1F0CF995}"/>
                  </a:ext>
                </a:extLst>
              </p:cNvPr>
              <p:cNvSpPr/>
              <p:nvPr/>
            </p:nvSpPr>
            <p:spPr>
              <a:xfrm>
                <a:off x="1035233" y="4242379"/>
                <a:ext cx="10387814" cy="1794337"/>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𝑝𝑎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𝑗</m:t>
                        </m:r>
                        <m:r>
                          <a:rPr lang="en-US" altLang="zh-CN"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表示节点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𝑗</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的父节点集合（所有指向</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𝑥</m:t>
                        </m:r>
                      </m:e>
                      <m:sub>
                        <m:r>
                          <a:rPr lang="en-US" altLang="zh-CN" i="1">
                            <a:solidFill>
                              <a:srgbClr val="000000"/>
                            </a:solidFill>
                            <a:latin typeface="Cambria Math" panose="02040503050406030204" pitchFamily="18" charset="0"/>
                            <a:ea typeface="楷体_GB2312"/>
                            <a:cs typeface="Times New Roman" panose="02020603050405020304" pitchFamily="18" charset="0"/>
                          </a:rPr>
                          <m:t>𝑗</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的节点，部分节点的父节点集合可以为空），这一式子包含了变量之间某种普遍成立的独立性假设。</a:t>
                </a: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例如，对于一个简单的链式图（即有向无环图）</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，其联合概率分布可直接写成：</a:t>
                </a: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85309154-21D7-4C60-90AC-7B2D1F0CF995}"/>
                  </a:ext>
                </a:extLst>
              </p:cNvPr>
              <p:cNvSpPr>
                <a:spLocks noRot="1" noChangeAspect="1" noMove="1" noResize="1" noEditPoints="1" noAdjustHandles="1" noChangeArrowheads="1" noChangeShapeType="1" noTextEdit="1"/>
              </p:cNvSpPr>
              <p:nvPr/>
            </p:nvSpPr>
            <p:spPr>
              <a:xfrm>
                <a:off x="1035233" y="4242379"/>
                <a:ext cx="10387814" cy="1794337"/>
              </a:xfrm>
              <a:prstGeom prst="rect">
                <a:avLst/>
              </a:prstGeom>
              <a:blipFill>
                <a:blip r:embed="rId5"/>
                <a:stretch>
                  <a:fillRect l="-528" r="-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4259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因果图的优势：易于计算变量的联合概率</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2B19B1B-B3C8-407E-AC15-BF80FB37ECA9}"/>
                  </a:ext>
                </a:extLst>
              </p:cNvPr>
              <p:cNvSpPr/>
              <p:nvPr/>
            </p:nvSpPr>
            <p:spPr>
              <a:xfrm>
                <a:off x="411125" y="3130465"/>
                <a:ext cx="6096000" cy="1102161"/>
              </a:xfrm>
              <a:prstGeom prst="rect">
                <a:avLst/>
              </a:prstGeom>
              <a:solidFill>
                <a:srgbClr val="01717E"/>
              </a:solidFill>
            </p:spPr>
            <p:txBody>
              <a:bodyPr>
                <a:spAutoFit/>
              </a:bodyPr>
              <a:lstStyle/>
              <a:p>
                <a:pPr/>
                <a14:m>
                  <m:oMathPara xmlns:m="http://schemas.openxmlformats.org/officeDocument/2006/math">
                    <m:oMathParaPr>
                      <m:jc m:val="centerGroup"/>
                    </m:oMathParaPr>
                    <m:oMath xmlns:m="http://schemas.openxmlformats.org/officeDocument/2006/math">
                      <m:d>
                        <m:dPr>
                          <m:begChr m:val=""/>
                          <m:ctrlPr>
                            <a:rPr lang="zh-CN" altLang="en-US" sz="2000" i="1" smtClean="0">
                              <a:solidFill>
                                <a:schemeClr val="bg1"/>
                              </a:solidFill>
                              <a:latin typeface="Cambria Math" panose="02040503050406030204" pitchFamily="18" charset="0"/>
                            </a:rPr>
                          </m:ctrlPr>
                        </m:dPr>
                        <m:e>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𝑗</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2</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3</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d>
                            <m:dPr>
                              <m:ctrlPr>
                                <a:rPr lang="zh-CN" altLang="en-US" sz="2000" i="1">
                                  <a:solidFill>
                                    <a:schemeClr val="bg1"/>
                                  </a:solidFill>
                                  <a:latin typeface="Cambria Math" panose="02040503050406030204" pitchFamily="18" charset="0"/>
                                </a:rPr>
                              </m:ctrlPr>
                            </m:dPr>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𝑖</m:t>
                                  </m:r>
                                </m:sub>
                              </m:sSub>
                            </m:e>
                            <m:e>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4</m:t>
                                  </m:r>
                                </m:sub>
                              </m:sSub>
                            </m:e>
                          </m:d>
                          <m:r>
                            <a:rPr lang="zh-CN" altLang="en-US" sz="2000" i="0">
                              <a:solidFill>
                                <a:schemeClr val="bg1"/>
                              </a:solidFill>
                              <a:latin typeface="Cambria Math" panose="02040503050406030204" pitchFamily="18" charset="0"/>
                            </a:rPr>
                            <m:t>×</m:t>
                          </m:r>
                          <m:r>
                            <a:rPr lang="zh-CN" altLang="en-US" sz="2000" i="1">
                              <a:solidFill>
                                <a:schemeClr val="bg1"/>
                              </a:solidFill>
                              <a:latin typeface="Cambria Math" panose="02040503050406030204" pitchFamily="18" charset="0"/>
                            </a:rPr>
                            <m:t>𝑃</m:t>
                          </m:r>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1">
                                  <a:solidFill>
                                    <a:schemeClr val="bg1"/>
                                  </a:solidFill>
                                  <a:latin typeface="Cambria Math" panose="02040503050406030204" pitchFamily="18" charset="0"/>
                                </a:rPr>
                                <m:t>𝑗</m:t>
                              </m:r>
                            </m:sub>
                          </m:sSub>
                          <m:r>
                            <a:rPr lang="zh-CN" altLang="en-US" sz="2000" i="0">
                              <a:solidFill>
                                <a:schemeClr val="bg1"/>
                              </a:solidFill>
                              <a:latin typeface="Cambria Math" panose="02040503050406030204" pitchFamily="18" charset="0"/>
                            </a:rPr>
                            <m:t>|</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1</m:t>
                              </m:r>
                            </m:sub>
                          </m:sSub>
                          <m:r>
                            <a:rPr lang="zh-CN" altLang="en-US" sz="2000" i="0">
                              <a:solidFill>
                                <a:schemeClr val="bg1"/>
                              </a:solidFill>
                              <a:latin typeface="Cambria Math" panose="02040503050406030204" pitchFamily="18" charset="0"/>
                            </a:rPr>
                            <m:t>, </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5</m:t>
                              </m:r>
                            </m:sub>
                          </m:sSub>
                          <m:r>
                            <a:rPr lang="zh-CN" altLang="en-US" sz="2000" i="0">
                              <a:solidFill>
                                <a:schemeClr val="bg1"/>
                              </a:solidFill>
                              <a:latin typeface="Cambria Math" panose="02040503050406030204" pitchFamily="18" charset="0"/>
                            </a:rPr>
                            <m:t>, </m:t>
                          </m:r>
                          <m:sSub>
                            <m:sSubPr>
                              <m:ctrlPr>
                                <a:rPr lang="zh-CN" altLang="en-US" sz="2000" i="1">
                                  <a:solidFill>
                                    <a:schemeClr val="bg1"/>
                                  </a:solidFill>
                                  <a:latin typeface="Cambria Math" panose="02040503050406030204" pitchFamily="18" charset="0"/>
                                </a:rPr>
                              </m:ctrlPr>
                            </m:sSubPr>
                            <m:e>
                              <m:r>
                                <a:rPr lang="zh-CN" altLang="en-US" sz="2000" i="1">
                                  <a:solidFill>
                                    <a:schemeClr val="bg1"/>
                                  </a:solidFill>
                                  <a:latin typeface="Cambria Math" panose="02040503050406030204" pitchFamily="18" charset="0"/>
                                </a:rPr>
                                <m:t>𝑋</m:t>
                              </m:r>
                            </m:e>
                            <m:sub>
                              <m:r>
                                <a:rPr lang="zh-CN" altLang="en-US" sz="2000" i="0">
                                  <a:solidFill>
                                    <a:schemeClr val="bg1"/>
                                  </a:solidFill>
                                  <a:latin typeface="Cambria Math" panose="02040503050406030204" pitchFamily="18" charset="0"/>
                                </a:rPr>
                                <m:t>6</m:t>
                              </m:r>
                            </m:sub>
                          </m:sSub>
                        </m:e>
                      </m:d>
                    </m:oMath>
                  </m:oMathPara>
                </a14:m>
                <a:endParaRPr lang="zh-CN" altLang="en-US" sz="2000" dirty="0"/>
              </a:p>
            </p:txBody>
          </p:sp>
        </mc:Choice>
        <mc:Fallback xmlns="">
          <p:sp>
            <p:nvSpPr>
              <p:cNvPr id="4" name="矩形 3">
                <a:extLst>
                  <a:ext uri="{FF2B5EF4-FFF2-40B4-BE49-F238E27FC236}">
                    <a16:creationId xmlns:a16="http://schemas.microsoft.com/office/drawing/2014/main" id="{02B19B1B-B3C8-407E-AC15-BF80FB37ECA9}"/>
                  </a:ext>
                </a:extLst>
              </p:cNvPr>
              <p:cNvSpPr>
                <a:spLocks noRot="1" noChangeAspect="1" noMove="1" noResize="1" noEditPoints="1" noAdjustHandles="1" noChangeArrowheads="1" noChangeShapeType="1" noTextEdit="1"/>
              </p:cNvSpPr>
              <p:nvPr/>
            </p:nvSpPr>
            <p:spPr>
              <a:xfrm>
                <a:off x="411125" y="3130465"/>
                <a:ext cx="6096000" cy="1102161"/>
              </a:xfrm>
              <a:prstGeom prst="rect">
                <a:avLst/>
              </a:prstGeom>
              <a:blipFill>
                <a:blip r:embed="rId5"/>
                <a:stretch>
                  <a:fillRect t="-3333" r="-10900" b="-9166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64B96FA-4E6E-4A09-8F5A-9699673B8A95}"/>
              </a:ext>
            </a:extLst>
          </p:cNvPr>
          <p:cNvPicPr>
            <a:picLocks noChangeAspect="1"/>
          </p:cNvPicPr>
          <p:nvPr/>
        </p:nvPicPr>
        <p:blipFill>
          <a:blip r:embed="rId6"/>
          <a:stretch>
            <a:fillRect/>
          </a:stretch>
        </p:blipFill>
        <p:spPr>
          <a:xfrm>
            <a:off x="6831698" y="2262328"/>
            <a:ext cx="4949177" cy="3181542"/>
          </a:xfrm>
          <a:prstGeom prst="rect">
            <a:avLst/>
          </a:prstGeom>
        </p:spPr>
      </p:pic>
    </p:spTree>
    <p:extLst>
      <p:ext uri="{BB962C8B-B14F-4D97-AF65-F5344CB8AC3E}">
        <p14:creationId xmlns:p14="http://schemas.microsoft.com/office/powerpoint/2010/main" val="765575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004933" y="1599260"/>
            <a:ext cx="5598374" cy="4804394"/>
            <a:chOff x="1099312" y="1723345"/>
            <a:chExt cx="10062913" cy="3432863"/>
          </a:xfrm>
        </p:grpSpPr>
        <p:sp>
          <p:nvSpPr>
            <p:cNvPr id="9" name="立方体 8"/>
            <p:cNvSpPr/>
            <p:nvPr/>
          </p:nvSpPr>
          <p:spPr>
            <a:xfrm>
              <a:off x="1099312" y="1723345"/>
              <a:ext cx="10062913" cy="3238795"/>
            </a:xfrm>
            <a:prstGeom prst="cube">
              <a:avLst>
                <a:gd name="adj" fmla="val 1445"/>
              </a:avLst>
            </a:prstGeom>
            <a:gradFill>
              <a:gsLst>
                <a:gs pos="0">
                  <a:srgbClr val="016773"/>
                </a:gs>
                <a:gs pos="100000">
                  <a:srgbClr val="00ABA5"/>
                </a:gs>
              </a:gsLst>
              <a:lin ang="4800000" scaled="0"/>
            </a:gra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0" name="直接连接符 9"/>
            <p:cNvCxnSpPr/>
            <p:nvPr/>
          </p:nvCxnSpPr>
          <p:spPr>
            <a:xfrm rot="5400000" flipH="1">
              <a:off x="9209650" y="3470155"/>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1099312" y="1742007"/>
              <a:ext cx="3220132" cy="3220133"/>
              <a:chOff x="1099312" y="2369187"/>
              <a:chExt cx="3220132" cy="3220133"/>
            </a:xfrm>
          </p:grpSpPr>
          <p:cxnSp>
            <p:nvCxnSpPr>
              <p:cNvPr id="13" name="直接连接符 12"/>
              <p:cNvCxnSpPr/>
              <p:nvPr/>
            </p:nvCxnSpPr>
            <p:spPr>
              <a:xfrm flipH="1">
                <a:off x="1099312" y="5408718"/>
                <a:ext cx="3220132"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H="1">
                <a:off x="-313770" y="3979254"/>
                <a:ext cx="3220133"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cxnSp>
          <p:nvCxnSpPr>
            <p:cNvPr id="12" name="直接连接符 11"/>
            <p:cNvCxnSpPr/>
            <p:nvPr/>
          </p:nvCxnSpPr>
          <p:spPr>
            <a:xfrm rot="10800000" flipH="1">
              <a:off x="7731987" y="1979513"/>
              <a:ext cx="3372106" cy="0"/>
            </a:xfrm>
            <a:prstGeom prst="line">
              <a:avLst/>
            </a:prstGeom>
            <a:ln w="12700">
              <a:gradFill>
                <a:gsLst>
                  <a:gs pos="0">
                    <a:srgbClr val="FFFFFF">
                      <a:alpha val="0"/>
                    </a:srgbClr>
                  </a:gs>
                  <a:gs pos="100000">
                    <a:srgbClr val="0093A2"/>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6004933" y="1977430"/>
            <a:ext cx="5403456" cy="4203715"/>
          </a:xfrm>
          <a:prstGeom prst="rect">
            <a:avLst/>
          </a:prstGeom>
        </p:spPr>
        <p:txBody>
          <a:bodyPr wrap="square">
            <a:spAutoFit/>
          </a:bodyPr>
          <a:lstStyle/>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从一个或若干前提出发，是否存在一个有效的论证或推理来支持所得到的结论，也就是说在前提和结论之间架构逻辑结构的桥梁。</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逻辑是研究推理的一门科学，</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这一单词起源于希腊单词</a:t>
            </a:r>
            <a:r>
              <a:rPr lang="en-US"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“logos”</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，表示原因、话语和演讲，其内涵非常类似汉语的</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道</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，本意都和说话有关，延伸出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道理</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之义。</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SzPct val="80000"/>
              <a:buFont typeface="Wingdings" panose="05000000000000000000" pitchFamily="2" charset="2"/>
              <a:buChar char="u"/>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与推理是人工智能的核心问题。人类思维活动的一个重要功能就是设定一些逻辑规则，然后进行分析，如通过归纳和演绎等手段对现有观测现象由果溯因（归纳）或由因溯果（推理），从观测现象中得到结论。</a:t>
            </a:r>
          </a:p>
        </p:txBody>
      </p:sp>
      <p:sp>
        <p:nvSpPr>
          <p:cNvPr id="16" name="矩形 15"/>
          <p:cNvSpPr/>
          <p:nvPr/>
        </p:nvSpPr>
        <p:spPr>
          <a:xfrm>
            <a:off x="6184231" y="1693452"/>
            <a:ext cx="5340096" cy="400110"/>
          </a:xfrm>
          <a:prstGeom prst="rect">
            <a:avLst/>
          </a:prstGeom>
        </p:spPr>
        <p:txBody>
          <a:bodyPr wrap="square">
            <a:spAutoFit/>
          </a:bodyPr>
          <a:lstStyle/>
          <a:p>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逻辑关心的问题</a:t>
            </a:r>
            <a:endParaRPr lang="zh-CN" altLang="en-US" sz="2000"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C567FD2E-5C45-4E1A-B6F8-9EB63D098A44}"/>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19" name="矩形 18">
            <a:extLst>
              <a:ext uri="{FF2B5EF4-FFF2-40B4-BE49-F238E27FC236}">
                <a16:creationId xmlns:a16="http://schemas.microsoft.com/office/drawing/2014/main" id="{AACE4A1F-1919-4ADC-A227-7016E568A363}"/>
              </a:ext>
            </a:extLst>
          </p:cNvPr>
          <p:cNvSpPr/>
          <p:nvPr/>
        </p:nvSpPr>
        <p:spPr>
          <a:xfrm>
            <a:off x="1042555" y="735998"/>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59671535-8F84-4F12-98B0-0B0A75826450}"/>
              </a:ext>
            </a:extLst>
          </p:cNvPr>
          <p:cNvGrpSpPr/>
          <p:nvPr/>
        </p:nvGrpSpPr>
        <p:grpSpPr>
          <a:xfrm>
            <a:off x="1166320" y="670081"/>
            <a:ext cx="818922" cy="818922"/>
            <a:chOff x="4082479" y="2760704"/>
            <a:chExt cx="1485324" cy="1485324"/>
          </a:xfrm>
        </p:grpSpPr>
        <p:sp>
          <p:nvSpPr>
            <p:cNvPr id="21" name="立方体 20">
              <a:extLst>
                <a:ext uri="{FF2B5EF4-FFF2-40B4-BE49-F238E27FC236}">
                  <a16:creationId xmlns:a16="http://schemas.microsoft.com/office/drawing/2014/main" id="{FA252C5D-9383-44D9-B1D1-4B70FD6CEB4D}"/>
                </a:ext>
              </a:extLst>
            </p:cNvPr>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2" name="组合 21">
              <a:extLst>
                <a:ext uri="{FF2B5EF4-FFF2-40B4-BE49-F238E27FC236}">
                  <a16:creationId xmlns:a16="http://schemas.microsoft.com/office/drawing/2014/main" id="{5DCDDFDA-B20E-45F2-8E69-57C0A1946248}"/>
                </a:ext>
              </a:extLst>
            </p:cNvPr>
            <p:cNvGrpSpPr/>
            <p:nvPr/>
          </p:nvGrpSpPr>
          <p:grpSpPr>
            <a:xfrm>
              <a:off x="4494284" y="2979307"/>
              <a:ext cx="607190" cy="1121821"/>
              <a:chOff x="9632752" y="7542709"/>
              <a:chExt cx="890113" cy="1644542"/>
            </a:xfrm>
          </p:grpSpPr>
          <p:sp>
            <p:nvSpPr>
              <p:cNvPr id="23" name="任意多边形 30">
                <a:extLst>
                  <a:ext uri="{FF2B5EF4-FFF2-40B4-BE49-F238E27FC236}">
                    <a16:creationId xmlns:a16="http://schemas.microsoft.com/office/drawing/2014/main" id="{D980DAB8-F318-4F82-8A16-57D0C380F55F}"/>
                  </a:ext>
                </a:extLst>
              </p:cNvPr>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5" name="任意多边形 28">
                <a:extLst>
                  <a:ext uri="{FF2B5EF4-FFF2-40B4-BE49-F238E27FC236}">
                    <a16:creationId xmlns:a16="http://schemas.microsoft.com/office/drawing/2014/main" id="{36F0D297-6E17-4FC1-8B17-F41816F83187}"/>
                  </a:ext>
                </a:extLst>
              </p:cNvPr>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p:sp>
        <p:nvSpPr>
          <p:cNvPr id="2" name="矩形 1">
            <a:extLst>
              <a:ext uri="{FF2B5EF4-FFF2-40B4-BE49-F238E27FC236}">
                <a16:creationId xmlns:a16="http://schemas.microsoft.com/office/drawing/2014/main" id="{4CE490DE-CC0F-4768-8226-E6A4908D46A6}"/>
              </a:ext>
            </a:extLst>
          </p:cNvPr>
          <p:cNvSpPr/>
          <p:nvPr/>
        </p:nvSpPr>
        <p:spPr>
          <a:xfrm>
            <a:off x="2708119" y="813717"/>
            <a:ext cx="8634380" cy="455894"/>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什么是逻辑：</a:t>
            </a:r>
            <a:r>
              <a:rPr lang="zh-CN" altLang="zh-CN" dirty="0">
                <a:latin typeface="微软雅黑" panose="020B0503020204020204" pitchFamily="34" charset="-122"/>
                <a:ea typeface="微软雅黑" panose="020B0503020204020204" pitchFamily="34" charset="-122"/>
              </a:rPr>
              <a:t>进行正确推理和充分论证的研究</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the study of correct reasoning and good arguments</a:t>
            </a:r>
            <a:r>
              <a:rPr lang="zh-CN"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A56FBD7A-492F-4D3A-8E1A-42DABC7C983A}"/>
              </a:ext>
            </a:extLst>
          </p:cNvPr>
          <p:cNvSpPr/>
          <p:nvPr/>
        </p:nvSpPr>
        <p:spPr>
          <a:xfrm>
            <a:off x="241621" y="4898872"/>
            <a:ext cx="1538370" cy="954107"/>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亚里士多德</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三段论</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Syllogism</a:t>
            </a: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deductive reasoning</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9941FD44-C50E-42C6-928C-E3BE47210812}"/>
              </a:ext>
            </a:extLst>
          </p:cNvPr>
          <p:cNvSpPr/>
          <p:nvPr/>
        </p:nvSpPr>
        <p:spPr>
          <a:xfrm>
            <a:off x="2058894" y="4898872"/>
            <a:ext cx="1311576" cy="892552"/>
          </a:xfrm>
          <a:prstGeom prst="rect">
            <a:avLst/>
          </a:prstGeom>
        </p:spPr>
        <p:txBody>
          <a:bodyPr wrap="none">
            <a:spAutoFit/>
          </a:bodyPr>
          <a:lstStyle/>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布尔</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数理逻辑</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algebraic logic</a:t>
            </a:r>
          </a:p>
          <a:p>
            <a:pPr algn="ct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rPr>
              <a:t>the law of thought</a:t>
            </a:r>
            <a:endParaRPr lang="zh-CN" altLang="en-US" sz="12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17">
            <a:extLst>
              <a:ext uri="{FF2B5EF4-FFF2-40B4-BE49-F238E27FC236}">
                <a16:creationId xmlns:a16="http://schemas.microsoft.com/office/drawing/2014/main" id="{2DCC956C-EBB4-4AEF-9AD2-8D54333C296F}"/>
              </a:ext>
            </a:extLst>
          </p:cNvPr>
          <p:cNvSpPr/>
          <p:nvPr/>
        </p:nvSpPr>
        <p:spPr>
          <a:xfrm>
            <a:off x="4161632" y="4957351"/>
            <a:ext cx="1082348" cy="523220"/>
          </a:xfrm>
          <a:prstGeom prst="rect">
            <a:avLst/>
          </a:prstGeom>
        </p:spPr>
        <p:txBody>
          <a:bodyPr wrap="none">
            <a:spAutoFit/>
          </a:bodyPr>
          <a:lstStyle/>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墨翟</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名、辞、说</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descr="https://cdn.britannica.com/84/87984-050-7C5547FE/Detail-Roman-copy-portrait-bust-Aristotle-Greek.jpg">
            <a:extLst>
              <a:ext uri="{FF2B5EF4-FFF2-40B4-BE49-F238E27FC236}">
                <a16:creationId xmlns:a16="http://schemas.microsoft.com/office/drawing/2014/main" id="{51893721-EB2B-4DB5-9E3D-E91E87F661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737" y="3296100"/>
            <a:ext cx="1224225" cy="15351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c/ce/George_Boole_color.jpg/220px-George_Boole_color.jpg">
            <a:extLst>
              <a:ext uri="{FF2B5EF4-FFF2-40B4-BE49-F238E27FC236}">
                <a16:creationId xmlns:a16="http://schemas.microsoft.com/office/drawing/2014/main" id="{49268D11-4B15-4187-9409-F3292D337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684" y="3268427"/>
            <a:ext cx="1224225" cy="163044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bkimg.cdn.bcebos.com/pic/3bf33a87e950352a3b8a4fab5043fbf2b3118bae?x-bce-process=image/watermark,image_d2F0ZXIvYmFpa2U4MA==,g_7,xp_5,yp_5/format,f_auto">
            <a:extLst>
              <a:ext uri="{FF2B5EF4-FFF2-40B4-BE49-F238E27FC236}">
                <a16:creationId xmlns:a16="http://schemas.microsoft.com/office/drawing/2014/main" id="{2007A302-50A7-4990-93C9-233E150CF9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65984" y="3289941"/>
            <a:ext cx="1224225" cy="159175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a:extLst>
              <a:ext uri="{FF2B5EF4-FFF2-40B4-BE49-F238E27FC236}">
                <a16:creationId xmlns:a16="http://schemas.microsoft.com/office/drawing/2014/main" id="{D1EE71C8-CF29-4D5C-BA23-CA971D3B2A51}"/>
              </a:ext>
            </a:extLst>
          </p:cNvPr>
          <p:cNvGrpSpPr/>
          <p:nvPr/>
        </p:nvGrpSpPr>
        <p:grpSpPr>
          <a:xfrm>
            <a:off x="95362" y="1995397"/>
            <a:ext cx="5481415" cy="497934"/>
            <a:chOff x="4099943" y="2819853"/>
            <a:chExt cx="2570275" cy="497934"/>
          </a:xfrm>
        </p:grpSpPr>
        <p:sp>
          <p:nvSpPr>
            <p:cNvPr id="34" name="平行四边形 33">
              <a:extLst>
                <a:ext uri="{FF2B5EF4-FFF2-40B4-BE49-F238E27FC236}">
                  <a16:creationId xmlns:a16="http://schemas.microsoft.com/office/drawing/2014/main" id="{7362C0F4-103B-44EA-BA91-BCFBD8E4B62E}"/>
                </a:ext>
              </a:extLst>
            </p:cNvPr>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35" name="平行四边形 34">
              <a:extLst>
                <a:ext uri="{FF2B5EF4-FFF2-40B4-BE49-F238E27FC236}">
                  <a16:creationId xmlns:a16="http://schemas.microsoft.com/office/drawing/2014/main" id="{635DE209-7B97-46B6-AAC1-B25369CDE0D2}"/>
                </a:ext>
              </a:extLst>
            </p:cNvPr>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36" name="矩形 35">
              <a:extLst>
                <a:ext uri="{FF2B5EF4-FFF2-40B4-BE49-F238E27FC236}">
                  <a16:creationId xmlns:a16="http://schemas.microsoft.com/office/drawing/2014/main" id="{CCA44F32-797C-46E4-91D0-2B870DA37B85}"/>
                </a:ext>
              </a:extLst>
            </p:cNvPr>
            <p:cNvSpPr/>
            <p:nvPr/>
          </p:nvSpPr>
          <p:spPr>
            <a:xfrm>
              <a:off x="4216534" y="2853798"/>
              <a:ext cx="2359684" cy="338554"/>
            </a:xfrm>
            <a:prstGeom prst="rect">
              <a:avLst/>
            </a:prstGeom>
          </p:spPr>
          <p:txBody>
            <a:bodyPr wrap="square">
              <a:spAutoFit/>
            </a:bodyPr>
            <a:lstStyle/>
            <a:p>
              <a:pPr algn="ctr">
                <a:spcBef>
                  <a:spcPct val="50000"/>
                </a:spcBef>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符号主义人工智能</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(symbolic AI)</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就是脱胎于逻辑推理</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因果干预与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圆角 6">
            <a:extLst>
              <a:ext uri="{FF2B5EF4-FFF2-40B4-BE49-F238E27FC236}">
                <a16:creationId xmlns:a16="http://schemas.microsoft.com/office/drawing/2014/main" id="{168CAB6B-BBD1-4D7A-B9B8-6C9EA842F8AB}"/>
              </a:ext>
            </a:extLst>
          </p:cNvPr>
          <p:cNvSpPr/>
          <p:nvPr/>
        </p:nvSpPr>
        <p:spPr>
          <a:xfrm>
            <a:off x="590109" y="1713521"/>
            <a:ext cx="7033435" cy="432319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463D9B9-8D11-4DC5-AEBD-87E5F800537D}"/>
              </a:ext>
            </a:extLst>
          </p:cNvPr>
          <p:cNvSpPr/>
          <p:nvPr/>
        </p:nvSpPr>
        <p:spPr>
          <a:xfrm>
            <a:off x="528738" y="1897299"/>
            <a:ext cx="7033435" cy="4480842"/>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因果推理中</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干预（</a:t>
            </a: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intervention</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改变明确存在关联关系的某变量取值，研究变量取值改变对结果变量的影响，就是因果推理中常用的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手段。比如：在已知商品价格和销售量存在关联关系的情况下，将商品价格提高一倍后，研究销售量会发生怎样的变化</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在已知吸烟频率和患癌症概率存在关联关系的情况下，研究人们放弃吸烟后，患癌症概率会发生怎样的变化</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gn="just">
              <a:lnSpc>
                <a:spcPct val="150000"/>
              </a:lnSpc>
              <a:buClr>
                <a:schemeClr val="bg1"/>
              </a:buClr>
              <a:buSzPct val="80000"/>
              <a:buFont typeface="Wingdings" panose="05000000000000000000" pitchFamily="2" charset="2"/>
              <a:buChar char="u"/>
            </a:pPr>
            <a:r>
              <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“do”</a:t>
            </a: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算子</a:t>
            </a:r>
            <a:r>
              <a:rPr lang="zh-CN" altLang="en-US"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为了从因果分析角度实现这一任务，图灵奖获得者朱迪亚</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珀尔（</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）提出了</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算子，计算当系统中一个变量取值发生变化、其他变量保持不变时，系统输出结果是否变化，这样可判断改变取值的变量是否是系统中起决定作用的</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原因要素</a:t>
            </a:r>
            <a:r>
              <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A772979C-9A14-4C7D-AF3A-844D7787575F}"/>
              </a:ext>
            </a:extLst>
          </p:cNvPr>
          <p:cNvSpPr/>
          <p:nvPr/>
        </p:nvSpPr>
        <p:spPr>
          <a:xfrm>
            <a:off x="7884040" y="2449009"/>
            <a:ext cx="4082903" cy="2536207"/>
          </a:xfrm>
          <a:prstGeom prst="rect">
            <a:avLst/>
          </a:prstGeom>
        </p:spPr>
        <p:txBody>
          <a:bodyPr wrap="square">
            <a:spAutoFit/>
          </a:bodyPr>
          <a:lstStyle/>
          <a:p>
            <a:pPr indent="266700" algn="just">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“do”</a:t>
            </a:r>
            <a:r>
              <a:rPr lang="zh-CN" altLang="zh-CN" dirty="0">
                <a:solidFill>
                  <a:srgbClr val="000000"/>
                </a:solidFill>
                <a:latin typeface="Times New Roman" panose="02020603050405020304" pitchFamily="18" charset="0"/>
                <a:ea typeface="楷体_GB2312"/>
                <a:cs typeface="Times New Roman" panose="02020603050405020304" pitchFamily="18" charset="0"/>
              </a:rPr>
              <a:t>算子起到了医学上经常采用的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双盲测试</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作用。在双盲测试中，把患者分为两组，给一组患者服用真正需要检测疗效的药品，给另一组患者服用安慰剂，然后比较两组患者在病症上的恢复效果，从而判定药品的功效。</a:t>
            </a:r>
          </a:p>
        </p:txBody>
      </p:sp>
    </p:spTree>
    <p:extLst>
      <p:ext uri="{BB962C8B-B14F-4D97-AF65-F5344CB8AC3E}">
        <p14:creationId xmlns:p14="http://schemas.microsoft.com/office/powerpoint/2010/main" val="3483417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因果干预与</a:t>
            </a:r>
            <a:r>
              <a:rPr lang="en-US"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do</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算子</a:t>
            </a:r>
            <a:endPar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E1861DF-A65E-4172-926C-E6B27BDB3777}"/>
                  </a:ext>
                </a:extLst>
              </p:cNvPr>
              <p:cNvSpPr/>
              <p:nvPr/>
            </p:nvSpPr>
            <p:spPr>
              <a:xfrm>
                <a:off x="1035233" y="1869588"/>
                <a:ext cx="10744201" cy="2778581"/>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干预</a:t>
                </a:r>
                <a:r>
                  <a:rPr lang="en-US" altLang="zh-CN" dirty="0">
                    <a:solidFill>
                      <a:srgbClr val="000000"/>
                    </a:solidFill>
                    <a:latin typeface="Times New Roman" panose="02020603050405020304" pitchFamily="18" charset="0"/>
                    <a:ea typeface="楷体_GB2312"/>
                    <a:cs typeface="Times New Roman" panose="02020603050405020304" pitchFamily="18" charset="0"/>
                  </a:rPr>
                  <a:t>(intervention)</a:t>
                </a:r>
                <a:r>
                  <a:rPr lang="zh-CN" altLang="zh-CN" dirty="0">
                    <a:solidFill>
                      <a:srgbClr val="000000"/>
                    </a:solidFill>
                    <a:latin typeface="Times New Roman" panose="02020603050405020304" pitchFamily="18" charset="0"/>
                    <a:ea typeface="楷体_GB2312"/>
                    <a:cs typeface="Times New Roman" panose="02020603050405020304" pitchFamily="18" charset="0"/>
                  </a:rPr>
                  <a:t>过程中固定</a:t>
                </a:r>
                <a:r>
                  <a:rPr lang="en-US" altLang="zh-CN" dirty="0">
                    <a:solidFill>
                      <a:srgbClr val="000000"/>
                    </a:solidFill>
                    <a:latin typeface="Times New Roman" panose="02020603050405020304" pitchFamily="18" charset="0"/>
                    <a:ea typeface="楷体_GB2312"/>
                    <a:cs typeface="Times New Roman" panose="02020603050405020304" pitchFamily="18" charset="0"/>
                  </a:rPr>
                  <a:t>(fix)</a:t>
                </a:r>
                <a:r>
                  <a:rPr lang="zh-CN" altLang="zh-CN" dirty="0">
                    <a:solidFill>
                      <a:srgbClr val="000000"/>
                    </a:solidFill>
                    <a:latin typeface="Times New Roman" panose="02020603050405020304" pitchFamily="18" charset="0"/>
                    <a:ea typeface="楷体_GB2312"/>
                    <a:cs typeface="Times New Roman" panose="02020603050405020304" pitchFamily="18" charset="0"/>
                  </a:rPr>
                  <a:t>系统中其他变量，然后改变某一变量取值，观察其他变量的变化。为了与</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的自然取值</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进行区分，在对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进行干预时，引入</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算子</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oMath>
                </a14:m>
                <a:r>
                  <a:rPr lang="en-US" altLang="zh-CN" dirty="0">
                    <a:solidFill>
                      <a:srgbClr val="000000"/>
                    </a:solidFill>
                    <a:latin typeface="Times New Roman" panose="02020603050405020304" pitchFamily="18" charset="0"/>
                    <a:ea typeface="楷体_GB2312"/>
                    <a:cs typeface="Times New Roman" panose="02020603050405020304" pitchFamily="18" charset="0"/>
                  </a:rPr>
                  <a:t>-calculus)</a:t>
                </a:r>
                <a:r>
                  <a:rPr lang="zh-CN" altLang="zh-CN" dirty="0">
                    <a:solidFill>
                      <a:srgbClr val="000000"/>
                    </a:solidFill>
                    <a:latin typeface="Times New Roman" panose="02020603050405020304" pitchFamily="18" charset="0"/>
                    <a:ea typeface="楷体_GB2312"/>
                    <a:cs typeface="Times New Roman" panose="02020603050405020304" pitchFamily="18" charset="0"/>
                  </a:rPr>
                  <a:t>，记作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。因此，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表示的是当发现</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的概率；而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表示的是对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进行干预，固定其值为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的概率。用统计学的术语来说，</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反映的是在取值为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的个体</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上，</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的总体分布；而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𝑌</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𝑦</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𝑑𝑜</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𝑥</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反映的是如果将每一个</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取值都固定为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时，</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的总体分布。</a:t>
                </a:r>
              </a:p>
            </p:txBody>
          </p:sp>
        </mc:Choice>
        <mc:Fallback xmlns="">
          <p:sp>
            <p:nvSpPr>
              <p:cNvPr id="2" name="矩形 1">
                <a:extLst>
                  <a:ext uri="{FF2B5EF4-FFF2-40B4-BE49-F238E27FC236}">
                    <a16:creationId xmlns:a16="http://schemas.microsoft.com/office/drawing/2014/main" id="{AE1861DF-A65E-4172-926C-E6B27BDB3777}"/>
                  </a:ext>
                </a:extLst>
              </p:cNvPr>
              <p:cNvSpPr>
                <a:spLocks noRot="1" noChangeAspect="1" noMove="1" noResize="1" noEditPoints="1" noAdjustHandles="1" noChangeArrowheads="1" noChangeShapeType="1" noTextEdit="1"/>
              </p:cNvSpPr>
              <p:nvPr/>
            </p:nvSpPr>
            <p:spPr>
              <a:xfrm>
                <a:off x="1035233" y="1869588"/>
                <a:ext cx="10744201" cy="2778581"/>
              </a:xfrm>
              <a:prstGeom prst="rect">
                <a:avLst/>
              </a:prstGeom>
              <a:blipFill>
                <a:blip r:embed="rId3"/>
                <a:stretch>
                  <a:fillRect l="-511" r="-454" b="-2857"/>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FA6DB9A-60D8-4616-8E49-5E5F79BD3D3C}"/>
              </a:ext>
            </a:extLst>
          </p:cNvPr>
          <p:cNvSpPr/>
          <p:nvPr/>
        </p:nvSpPr>
        <p:spPr>
          <a:xfrm>
            <a:off x="1376916" y="5122578"/>
            <a:ext cx="10329531" cy="369332"/>
          </a:xfrm>
          <a:prstGeom prst="rect">
            <a:avLst/>
          </a:prstGeom>
        </p:spPr>
        <p:txBody>
          <a:bodyPr wrap="square">
            <a:spAutoFit/>
          </a:bodyPr>
          <a:lstStyle/>
          <a:p>
            <a:r>
              <a:rPr lang="zh-CN"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应该说，寻找事物之间关联关系改变了我们看世界角度，而干预和反事实推理则改变了世界本身</a:t>
            </a:r>
            <a:endParaRPr lang="zh-CN" altLang="en-US" b="1" dirty="0">
              <a:solidFill>
                <a:srgbClr val="C00000"/>
              </a:solidFill>
            </a:endParaRPr>
          </a:p>
        </p:txBody>
      </p:sp>
    </p:spTree>
    <p:extLst>
      <p:ext uri="{BB962C8B-B14F-4D97-AF65-F5344CB8AC3E}">
        <p14:creationId xmlns:p14="http://schemas.microsoft.com/office/powerpoint/2010/main" val="2569531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pic>
        <p:nvPicPr>
          <p:cNvPr id="7" name="图片 6">
            <a:extLst>
              <a:ext uri="{FF2B5EF4-FFF2-40B4-BE49-F238E27FC236}">
                <a16:creationId xmlns:a16="http://schemas.microsoft.com/office/drawing/2014/main" id="{40843BB3-83DD-432A-90FE-67301B14843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57790" y="2147640"/>
            <a:ext cx="2407677" cy="2229892"/>
          </a:xfrm>
          <a:prstGeom prst="rect">
            <a:avLst/>
          </a:prstGeom>
          <a:noFill/>
          <a:ln>
            <a:noFill/>
          </a:ln>
        </p:spPr>
      </p:pic>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4C3617-B159-4C57-B2B4-0B0D834FE32A}"/>
                  </a:ext>
                </a:extLst>
              </p:cNvPr>
              <p:cNvSpPr/>
              <p:nvPr/>
            </p:nvSpPr>
            <p:spPr>
              <a:xfrm>
                <a:off x="335768" y="1523437"/>
                <a:ext cx="6055243" cy="2264723"/>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前面所言</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辛普森悖论为例，其因果图可以用</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右图</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表示，其中，</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表示用药情况</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表示用药，</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表示不用药</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表示病人的恢复情况</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表示恢复，</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表示未恢复</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表示性别</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表示男性，</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表示女性</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。为了比较病人用药与否的恢复情况，可以对病人的用药情况进行干预，即将病人随机划分成用药病人和不用药病人来进行给药。不妨令</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表示给药干预，来</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计算</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效应差：</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E4C3617-B159-4C57-B2B4-0B0D834FE32A}"/>
                  </a:ext>
                </a:extLst>
              </p:cNvPr>
              <p:cNvSpPr>
                <a:spLocks noRot="1" noChangeAspect="1" noMove="1" noResize="1" noEditPoints="1" noAdjustHandles="1" noChangeArrowheads="1" noChangeShapeType="1" noTextEdit="1"/>
              </p:cNvSpPr>
              <p:nvPr/>
            </p:nvSpPr>
            <p:spPr>
              <a:xfrm>
                <a:off x="335768" y="1523437"/>
                <a:ext cx="6055243" cy="2264723"/>
              </a:xfrm>
              <a:prstGeom prst="rect">
                <a:avLst/>
              </a:prstGeom>
              <a:blipFill>
                <a:blip r:embed="rId4"/>
                <a:stretch>
                  <a:fillRect l="-504" r="-4028" b="-2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CD647CC-C5F7-4869-ACD3-19264CEF977D}"/>
                  </a:ext>
                </a:extLst>
              </p:cNvPr>
              <p:cNvSpPr/>
              <p:nvPr/>
            </p:nvSpPr>
            <p:spPr>
              <a:xfrm>
                <a:off x="1062988" y="4046815"/>
                <a:ext cx="4938442" cy="507831"/>
              </a:xfrm>
              <a:prstGeom prst="rect">
                <a:avLst/>
              </a:prstGeom>
              <a:solidFill>
                <a:srgbClr val="51ADB7"/>
              </a:solidFill>
            </p:spPr>
            <p:txBody>
              <a:bodyPr wrap="square">
                <a:spAutoFit/>
              </a:bodyPr>
              <a:lstStyle/>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smtClean="0">
                          <a:solidFill>
                            <a:schemeClr val="bg1"/>
                          </a:solidFill>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d>
                        </m:e>
                      </m:d>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=1</m:t>
                          </m:r>
                        </m:e>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solidFill>
                                    <a:schemeClr val="bg1"/>
                                  </a:solidFill>
                                  <a:latin typeface="Cambria Math" panose="02040503050406030204" pitchFamily="18" charset="0"/>
                                  <a:ea typeface="楷体" panose="02010609060101010101" pitchFamily="49" charset="-122"/>
                                  <a:cs typeface="Times New Roman" panose="02020603050405020304" pitchFamily="18" charset="0"/>
                                </a:rPr>
                                <m:t>=0</m:t>
                              </m:r>
                            </m:e>
                          </m:d>
                        </m:e>
                      </m:d>
                    </m:oMath>
                  </m:oMathPara>
                </a14:m>
                <a:endPar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ACD647CC-C5F7-4869-ACD3-19264CEF977D}"/>
                  </a:ext>
                </a:extLst>
              </p:cNvPr>
              <p:cNvSpPr>
                <a:spLocks noRot="1" noChangeAspect="1" noMove="1" noResize="1" noEditPoints="1" noAdjustHandles="1" noChangeArrowheads="1" noChangeShapeType="1" noTextEdit="1"/>
              </p:cNvSpPr>
              <p:nvPr/>
            </p:nvSpPr>
            <p:spPr>
              <a:xfrm>
                <a:off x="1062988" y="4046815"/>
                <a:ext cx="4938442" cy="5078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F5763401-E24C-47BF-AA7B-873B1B9C972C}"/>
                  </a:ext>
                </a:extLst>
              </p:cNvPr>
              <p:cNvSpPr/>
              <p:nvPr/>
            </p:nvSpPr>
            <p:spPr>
              <a:xfrm>
                <a:off x="457200" y="5022480"/>
                <a:ext cx="6277930" cy="787395"/>
              </a:xfrm>
              <a:prstGeom prst="rect">
                <a:avLst/>
              </a:prstGeom>
            </p:spPr>
            <p:txBody>
              <a:bodyPr wrap="square">
                <a:spAutoFit/>
              </a:bodyPr>
              <a:lstStyle/>
              <a:p>
                <a:pPr algn="ctr">
                  <a:lnSpc>
                    <a:spcPct val="150000"/>
                  </a:lnSpc>
                </a:pP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上式被称为</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因果效应差</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”(causal effect difference)</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或</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平均因果效应</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”(average causal effect, ACE)</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𝑌</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𝑦</m:t>
                        </m:r>
                      </m:e>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𝑑𝑜</m:t>
                        </m:r>
                        <m:d>
                          <m:dPr>
                            <m:ctrlPr>
                              <a:rPr lang="zh-CN" altLang="zh-CN" sz="1600" i="1">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ctrlPr>
                          </m:dPr>
                          <m:e>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𝑋</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rgbClr val="000000"/>
                                </a:solidFill>
                                <a:latin typeface="Cambria Math" panose="02040503050406030204" pitchFamily="18" charset="0"/>
                                <a:ea typeface="微软雅黑" panose="020B0503020204020204" pitchFamily="34" charset="-122"/>
                                <a:cs typeface="Times New Roman" panose="02020603050405020304" pitchFamily="18" charset="0"/>
                              </a:rPr>
                              <m:t>𝑥</m:t>
                            </m:r>
                          </m:e>
                        </m:d>
                      </m:e>
                    </m:d>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被称为因果效应。</a:t>
                </a:r>
                <a:endPar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F5763401-E24C-47BF-AA7B-873B1B9C972C}"/>
                  </a:ext>
                </a:extLst>
              </p:cNvPr>
              <p:cNvSpPr>
                <a:spLocks noRot="1" noChangeAspect="1" noMove="1" noResize="1" noEditPoints="1" noAdjustHandles="1" noChangeArrowheads="1" noChangeShapeType="1" noTextEdit="1"/>
              </p:cNvSpPr>
              <p:nvPr/>
            </p:nvSpPr>
            <p:spPr>
              <a:xfrm>
                <a:off x="457200" y="5022480"/>
                <a:ext cx="6277930" cy="787395"/>
              </a:xfrm>
              <a:prstGeom prst="rect">
                <a:avLst/>
              </a:prstGeom>
              <a:blipFill>
                <a:blip r:embed="rId6"/>
                <a:stretch>
                  <a:fillRect l="-2136" r="-2233" b="-9302"/>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7009814" y="1982973"/>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70665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785906"/>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821284"/>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430549" y="4554646"/>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213651" y="4101085"/>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7135291" y="3916419"/>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566641" y="4101086"/>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879970" y="3916419"/>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861699" y="2488019"/>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479475" y="2194134"/>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78395" y="1985480"/>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0D2DE9E-38A5-4B12-B796-249D0EA1D336}"/>
                  </a:ext>
                </a:extLst>
              </p:cNvPr>
              <p:cNvSpPr/>
              <p:nvPr/>
            </p:nvSpPr>
            <p:spPr>
              <a:xfrm>
                <a:off x="244285" y="1713521"/>
                <a:ext cx="6512706" cy="3957494"/>
              </a:xfrm>
              <a:prstGeom prst="rect">
                <a:avLst/>
              </a:prstGeom>
            </p:spPr>
            <p:txBody>
              <a:bodyPr wrap="square">
                <a:spAutoFit/>
              </a:bodyPr>
              <a:lstStyle/>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对用药情况</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进行干预并固定其值为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时，可将所有指向</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的边均移除，则因果效应</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等价于</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右图</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所示的引入干预的操纵图模型</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(manipulated model)</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中的条件概率</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20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计算因果效应的关键在于计算操纵概率</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(manipulated probability)</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𝑚</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𝑚</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与正常</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有两个相同的重要性质：</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边缘概率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𝑧</m:t>
                    </m:r>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不随干预而变化，因为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的取值不会因为去掉从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到</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的箭头而变化；</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(2)</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条件概率</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dPr>
                      <m:e>
                        <m:r>
                          <a:rPr lang="en-US" altLang="zh-CN" sz="1600">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𝑥</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𝑧</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不变，因为</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关于</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𝑓</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𝑌</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楷体_GB2312"/>
                            <a:cs typeface="Times New Roman" panose="02020603050405020304" pitchFamily="18" charset="0"/>
                          </a:rPr>
                        </m:ctrlPr>
                      </m:sSubPr>
                      <m:e>
                        <m:r>
                          <a:rPr lang="en-US" altLang="zh-CN" sz="1600">
                            <a:solidFill>
                              <a:srgbClr val="000000"/>
                            </a:solidFill>
                            <a:latin typeface="Cambria Math" panose="02040503050406030204" pitchFamily="18" charset="0"/>
                            <a:ea typeface="楷体_GB2312"/>
                            <a:cs typeface="Times New Roman" panose="02020603050405020304" pitchFamily="18" charset="0"/>
                          </a:rPr>
                          <m:t>𝑈</m:t>
                        </m:r>
                      </m:e>
                      <m:sub>
                        <m:r>
                          <a:rPr lang="en-US" altLang="zh-CN" sz="1600">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并未改变</a:t>
                </a:r>
              </a:p>
            </p:txBody>
          </p:sp>
        </mc:Choice>
        <mc:Fallback xmlns="">
          <p:sp>
            <p:nvSpPr>
              <p:cNvPr id="2" name="矩形 1">
                <a:extLst>
                  <a:ext uri="{FF2B5EF4-FFF2-40B4-BE49-F238E27FC236}">
                    <a16:creationId xmlns:a16="http://schemas.microsoft.com/office/drawing/2014/main" id="{00D2DE9E-38A5-4B12-B796-249D0EA1D336}"/>
                  </a:ext>
                </a:extLst>
              </p:cNvPr>
              <p:cNvSpPr>
                <a:spLocks noRot="1" noChangeAspect="1" noMove="1" noResize="1" noEditPoints="1" noAdjustHandles="1" noChangeArrowheads="1" noChangeShapeType="1" noTextEdit="1"/>
              </p:cNvSpPr>
              <p:nvPr/>
            </p:nvSpPr>
            <p:spPr>
              <a:xfrm>
                <a:off x="244285" y="1713521"/>
                <a:ext cx="6512706" cy="3957494"/>
              </a:xfrm>
              <a:prstGeom prst="rect">
                <a:avLst/>
              </a:prstGeom>
              <a:blipFill>
                <a:blip r:embed="rId3"/>
                <a:stretch>
                  <a:fillRect l="-468" r="-562" b="-1079"/>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14B94FF2-4FD5-4CEE-841C-C4852C2A474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288887" y="2319825"/>
            <a:ext cx="2482645" cy="2024903"/>
          </a:xfrm>
          <a:prstGeom prst="rect">
            <a:avLst/>
          </a:prstGeom>
          <a:noFill/>
          <a:ln>
            <a:noFill/>
          </a:ln>
        </p:spPr>
      </p:pic>
    </p:spTree>
    <p:extLst>
      <p:ext uri="{BB962C8B-B14F-4D97-AF65-F5344CB8AC3E}">
        <p14:creationId xmlns:p14="http://schemas.microsoft.com/office/powerpoint/2010/main" val="42103810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7914870" y="4232832"/>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7697972" y="3779271"/>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619612" y="3594605"/>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050962" y="3779272"/>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364291" y="3594605"/>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346020" y="2166205"/>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9963796" y="1872320"/>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572693" y="1615819"/>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73208" y="1998011"/>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2ECE208-5A78-4C89-B5EA-8AF41DF971B1}"/>
                  </a:ext>
                </a:extLst>
              </p:cNvPr>
              <p:cNvSpPr/>
              <p:nvPr/>
            </p:nvSpPr>
            <p:spPr>
              <a:xfrm>
                <a:off x="87858" y="1245949"/>
                <a:ext cx="6439235" cy="5066643"/>
              </a:xfrm>
              <a:prstGeom prst="rect">
                <a:avLst/>
              </a:prstGeom>
            </p:spPr>
            <p:txBody>
              <a:bodyPr wrap="square">
                <a:spAutoFit/>
              </a:bodyPr>
              <a:lstStyle/>
              <a:p>
                <a:pPr algn="just">
                  <a:lnSpc>
                    <a:spcPts val="2200"/>
                  </a:lnSpc>
                  <a:spcAft>
                    <a:spcPts val="0"/>
                  </a:spcAft>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可知</a:t>
                </a:r>
                <a14:m>
                  <m:oMath xmlns:m="http://schemas.openxmlformats.org/officeDocument/2006/math">
                    <m:r>
                      <a:rPr lang="zh-CN" altLang="en-US" sz="1600" i="1" kern="10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zh-CN" sz="1600" i="1"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lnSpc>
                    <a:spcPts val="2200"/>
                  </a:lnSpc>
                  <a:spcAft>
                    <a:spcPts val="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en-US" altLang="zh-CN" sz="1600" i="1" kern="100">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oMath>
                  </m:oMathPara>
                </a14:m>
                <a:endParaRPr lang="en-US" altLang="zh-CN" sz="1600" kern="100"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ts val="2200"/>
                  </a:lnSpc>
                  <a:spcAft>
                    <a:spcPts val="0"/>
                  </a:spcAft>
                </a:pP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在操纵图模型中，</a:t>
                </a:r>
                <a14:m>
                  <m:oMath xmlns:m="http://schemas.openxmlformats.org/officeDocument/2006/math">
                    <m:r>
                      <a:rPr lang="zh-CN" altLang="en-US" sz="1600" i="1" smtClean="0">
                        <a:solidFill>
                          <a:srgbClr val="000000"/>
                        </a:solidFill>
                        <a:latin typeface="Cambria Math" panose="02040503050406030204" pitchFamily="18" charset="0"/>
                        <a:ea typeface="楷体_GB2312"/>
                        <a:cs typeface="Times New Roman" panose="02020603050405020304" pitchFamily="18" charset="0"/>
                      </a:rPr>
                      <m:t>存在</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r>
                      <a:rPr lang="en-US" altLang="zh-CN" sz="1600">
                        <a:solidFill>
                          <a:srgbClr val="000000"/>
                        </a:solidFill>
                        <a:latin typeface="Cambria Math" panose="02040503050406030204" pitchFamily="18" charset="0"/>
                        <a:ea typeface="楷体_GB2312"/>
                        <a:cs typeface="Times New Roman" panose="02020603050405020304" pitchFamily="18" charset="0"/>
                      </a:rPr>
                      <m:t>= </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sub>
                    </m:sSub>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e>
                    </m:d>
                    <m:r>
                      <a:rPr lang="en-US" altLang="zh-CN" sz="1600">
                        <a:solidFill>
                          <a:srgbClr val="000000"/>
                        </a:solidFill>
                        <a:latin typeface="Cambria Math" panose="02040503050406030204" pitchFamily="18" charset="0"/>
                        <a:ea typeface="楷体_GB2312"/>
                        <a:cs typeface="Times New Roman" panose="02020603050405020304" pitchFamily="18" charset="0"/>
                      </a:rPr>
                      <m:t>= </m:t>
                    </m:r>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𝑧</m:t>
                        </m:r>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将三个等式组合在一起，则因果效应</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𝑌</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𝑦</m:t>
                        </m:r>
                      </m:e>
                      <m:e>
                        <m:r>
                          <a:rPr lang="en-US" altLang="zh-CN" sz="16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d>
                      </m:e>
                    </m:d>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p>
              <a:p>
                <a:pPr algn="just">
                  <a:lnSpc>
                    <a:spcPts val="3500"/>
                  </a:lnSpc>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oMath>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nary>
                    </m:oMath>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e>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𝑚</m:t>
                              </m:r>
                            </m:sub>
                          </m:sSub>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r" latinLnBrk="1">
                  <a:spcAft>
                    <a:spcPts val="0"/>
                  </a:spcAft>
                </a:pPr>
                <a:r>
                  <a:rPr lang="en-US" altLang="zh-CN" sz="1600" kern="100" dirty="0">
                    <a:effectLst/>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上式第一行来源于定义，第二行来源于贝叶斯公式，第三行来源于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在操纵图模型中的独立性。最后，得到如下正常</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条件下的概率表示的因果效应：</a:t>
                </a:r>
              </a:p>
              <a:p>
                <a:pPr algn="just">
                  <a:spcAft>
                    <a:spcPts val="0"/>
                  </a:spcAft>
                </a:pPr>
                <a14:m>
                  <m:oMathPara xmlns:m="http://schemas.openxmlformats.org/officeDocument/2006/math">
                    <m:oMathParaPr>
                      <m:jc m:val="centerGroup"/>
                    </m:oMathParaPr>
                    <m:oMath xmlns:m="http://schemas.openxmlformats.org/officeDocument/2006/math">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sub>
                        <m:sup/>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𝑍</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sz="1600"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R="76200" algn="r" latinLnBrk="1">
                  <a:spcAft>
                    <a:spcPts val="0"/>
                  </a:spcAft>
                </a:pPr>
                <a:r>
                  <a:rPr lang="en-US" altLang="zh-CN" sz="1600" kern="100" dirty="0">
                    <a:effectLst/>
                    <a:latin typeface="Times New Roman" panose="02020603050405020304" pitchFamily="18" charset="0"/>
                    <a:ea typeface="楷体" panose="02010609060101010101" pitchFamily="49" charset="-122"/>
                    <a:cs typeface="Times New Roman" panose="02020603050405020304" pitchFamily="18" charset="0"/>
                  </a:rPr>
                  <a:t> </a:t>
                </a:r>
              </a:p>
            </p:txBody>
          </p:sp>
        </mc:Choice>
        <mc:Fallback xmlns="">
          <p:sp>
            <p:nvSpPr>
              <p:cNvPr id="3" name="矩形 2">
                <a:extLst>
                  <a:ext uri="{FF2B5EF4-FFF2-40B4-BE49-F238E27FC236}">
                    <a16:creationId xmlns:a16="http://schemas.microsoft.com/office/drawing/2014/main" id="{F2ECE208-5A78-4C89-B5EA-8AF41DF971B1}"/>
                  </a:ext>
                </a:extLst>
              </p:cNvPr>
              <p:cNvSpPr>
                <a:spLocks noRot="1" noChangeAspect="1" noMove="1" noResize="1" noEditPoints="1" noAdjustHandles="1" noChangeArrowheads="1" noChangeShapeType="1" noTextEdit="1"/>
              </p:cNvSpPr>
              <p:nvPr/>
            </p:nvSpPr>
            <p:spPr>
              <a:xfrm>
                <a:off x="87858" y="1245949"/>
                <a:ext cx="6439235" cy="5066643"/>
              </a:xfrm>
              <a:prstGeom prst="rect">
                <a:avLst/>
              </a:prstGeom>
              <a:blipFill>
                <a:blip r:embed="rId4"/>
                <a:stretch>
                  <a:fillRect l="-473" t="-120" r="-4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1C145E2-F099-4175-BDE7-19F3FAE50C40}"/>
                  </a:ext>
                </a:extLst>
              </p:cNvPr>
              <p:cNvSpPr/>
              <p:nvPr/>
            </p:nvSpPr>
            <p:spPr>
              <a:xfrm>
                <a:off x="6619612" y="5083352"/>
                <a:ext cx="5262272" cy="1487202"/>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上式被称为调整公式</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(adjustment formula)</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，对于</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的每一个取值</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𝑧</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，这一式子计算</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的条件概率并取均值。这个过程称之为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调整</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”(adjusting for Z)</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或</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控制</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”(controlling for Z)</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。上式右端只包含正常</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条件下的概率</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，即可用正常</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条件下的条件概率来计算干预后的条件概率。</a:t>
                </a:r>
              </a:p>
            </p:txBody>
          </p:sp>
        </mc:Choice>
        <mc:Fallback xmlns="">
          <p:sp>
            <p:nvSpPr>
              <p:cNvPr id="6" name="矩形 5">
                <a:extLst>
                  <a:ext uri="{FF2B5EF4-FFF2-40B4-BE49-F238E27FC236}">
                    <a16:creationId xmlns:a16="http://schemas.microsoft.com/office/drawing/2014/main" id="{D1C145E2-F099-4175-BDE7-19F3FAE50C40}"/>
                  </a:ext>
                </a:extLst>
              </p:cNvPr>
              <p:cNvSpPr>
                <a:spLocks noRot="1" noChangeAspect="1" noMove="1" noResize="1" noEditPoints="1" noAdjustHandles="1" noChangeArrowheads="1" noChangeShapeType="1" noTextEdit="1"/>
              </p:cNvSpPr>
              <p:nvPr/>
            </p:nvSpPr>
            <p:spPr>
              <a:xfrm>
                <a:off x="6619612" y="5083352"/>
                <a:ext cx="5262272" cy="1487202"/>
              </a:xfrm>
              <a:prstGeom prst="rect">
                <a:avLst/>
              </a:prstGeom>
              <a:blipFill>
                <a:blip r:embed="rId5"/>
                <a:stretch>
                  <a:fillRect l="-348" r="-348" b="-24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1854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DD0A316-0054-49B2-B505-B22662D9D206}"/>
                  </a:ext>
                </a:extLst>
              </p:cNvPr>
              <p:cNvSpPr/>
              <p:nvPr/>
            </p:nvSpPr>
            <p:spPr>
              <a:xfrm>
                <a:off x="130200" y="1590796"/>
                <a:ext cx="6827972" cy="3931589"/>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下面将调整公式用于本节最开始提到的辛普森悖论，其中</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表示用药，</a:t>
                </a:r>
                <a14:m>
                  <m:oMath xmlns:m="http://schemas.openxmlformats.org/officeDocument/2006/math">
                    <m: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𝑌</m:t>
                    </m:r>
                    <m:r>
                      <a:rPr lang="en-US"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表示病人恢复，</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表示男性，</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表示女性，则有：</a:t>
                </a: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d>
                        </m:e>
                      </m:d>
                    </m:oMath>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 </m:t>
                          </m:r>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 </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 </m:t>
                          </m:r>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e>
                      </m:d>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𝑍</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e>
                      </m:d>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代入表</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2.6.2</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的数据，则将病人干预为用药病人的因果效应为：</a:t>
                </a:r>
              </a:p>
              <a:p>
                <a:pPr algn="just">
                  <a:spcAft>
                    <a:spcPts val="0"/>
                  </a:spcAft>
                </a:pPr>
                <a14:m>
                  <m:oMathPara xmlns:m="http://schemas.openxmlformats.org/officeDocument/2006/math">
                    <m:oMathParaPr>
                      <m:jc m:val="centerGroup"/>
                    </m:oMathParaPr>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d>
                        </m:e>
                      </m:d>
                    </m:oMath>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=0.93×</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(87+270)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+0.73×</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(263+80)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=0.832</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类似地，将病人干预为不用药病人的因果效应为：</a:t>
                </a:r>
              </a:p>
              <a:p>
                <a:pPr algn="just">
                  <a:spcAft>
                    <a:spcPts val="0"/>
                  </a:spcAft>
                </a:pPr>
                <a14:m>
                  <m:oMathPara xmlns:m="http://schemas.openxmlformats.org/officeDocument/2006/math">
                    <m:oMathParaPr>
                      <m:jc m:val="centerGroup"/>
                    </m:oMathParaPr>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=1</m:t>
                          </m:r>
                        </m:e>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m:t>
                              </m:r>
                            </m:e>
                          </m:d>
                        </m:e>
                      </m:d>
                    </m:oMath>
                    <m:oMath xmlns:m="http://schemas.openxmlformats.org/officeDocument/2006/math">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=0.87×</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(87+270)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+0.69×</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(263+80)</m:t>
                          </m:r>
                        </m:num>
                        <m:den>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(350+350)</m:t>
                          </m:r>
                        </m:den>
                      </m:f>
                      <m:r>
                        <a:rPr lang="en-US" altLang="zh-CN" sz="1400" i="1" kern="100">
                          <a:latin typeface="Cambria Math" panose="02040503050406030204" pitchFamily="18" charset="0"/>
                          <a:ea typeface="楷体" panose="02010609060101010101" pitchFamily="49" charset="-122"/>
                          <a:cs typeface="Times New Roman" panose="02020603050405020304" pitchFamily="18" charset="0"/>
                        </a:rPr>
                        <m:t>=0.7818</m:t>
                      </m:r>
                    </m:oMath>
                  </m:oMathPara>
                </a14:m>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在分别计算完用药病人和不用药病人的干预因果效应后，再计算其因果效应差：</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 </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14:m>
                  <m:oMathPara xmlns:m="http://schemas.openxmlformats.org/officeDocument/2006/math">
                    <m:oMathParaPr>
                      <m:jc m:val="centerGroup"/>
                    </m:oMathParaPr>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𝐴𝐶𝐸</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d>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𝑃</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𝑌</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e>
                        <m:e>
                          <m:r>
                            <a:rPr lang="en-US" altLang="zh-CN" sz="1400" i="1">
                              <a:solidFill>
                                <a:srgbClr val="000000"/>
                              </a:solidFill>
                              <a:latin typeface="Cambria Math" panose="02040503050406030204" pitchFamily="18" charset="0"/>
                              <a:ea typeface="楷体_GB2312"/>
                              <a:cs typeface="Times New Roman" panose="02020603050405020304" pitchFamily="18" charset="0"/>
                            </a:rPr>
                            <m:t>𝑑𝑜</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楷体_GB2312"/>
                                  <a:cs typeface="Times New Roman" panose="02020603050405020304" pitchFamily="18" charset="0"/>
                                </a:rPr>
                                <m:t>𝑋</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e>
                          </m:d>
                        </m:e>
                      </m:d>
                      <m:r>
                        <a:rPr lang="en-US" altLang="zh-CN" sz="1400" i="1">
                          <a:solidFill>
                            <a:srgbClr val="000000"/>
                          </a:solidFill>
                          <a:latin typeface="Cambria Math" panose="02040503050406030204" pitchFamily="18" charset="0"/>
                          <a:ea typeface="楷体_GB2312"/>
                          <a:cs typeface="Times New Roman" panose="02020603050405020304" pitchFamily="18" charset="0"/>
                        </a:rPr>
                        <m:t>=0.832−0.7818=0.0502</m:t>
                      </m:r>
                    </m:oMath>
                  </m:oMathPara>
                </a14:m>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说明用药病人的恢复率高于不用药病人的恢复率，即该新药能帮助治愈病人。</a:t>
                </a:r>
              </a:p>
            </p:txBody>
          </p:sp>
        </mc:Choice>
        <mc:Fallback xmlns="">
          <p:sp>
            <p:nvSpPr>
              <p:cNvPr id="2" name="矩形 1">
                <a:extLst>
                  <a:ext uri="{FF2B5EF4-FFF2-40B4-BE49-F238E27FC236}">
                    <a16:creationId xmlns:a16="http://schemas.microsoft.com/office/drawing/2014/main" id="{CDD0A316-0054-49B2-B505-B22662D9D206}"/>
                  </a:ext>
                </a:extLst>
              </p:cNvPr>
              <p:cNvSpPr>
                <a:spLocks noRot="1" noChangeAspect="1" noMove="1" noResize="1" noEditPoints="1" noAdjustHandles="1" noChangeArrowheads="1" noChangeShapeType="1" noTextEdit="1"/>
              </p:cNvSpPr>
              <p:nvPr/>
            </p:nvSpPr>
            <p:spPr>
              <a:xfrm>
                <a:off x="130200" y="1590796"/>
                <a:ext cx="6827972" cy="3931589"/>
              </a:xfrm>
              <a:prstGeom prst="rect">
                <a:avLst/>
              </a:prstGeom>
              <a:blipFill>
                <a:blip r:embed="rId4"/>
                <a:stretch>
                  <a:fillRect l="-268" b="-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9565FDF-1D99-4B40-8827-EF177DD561FD}"/>
                  </a:ext>
                </a:extLst>
              </p:cNvPr>
              <p:cNvSpPr/>
              <p:nvPr/>
            </p:nvSpPr>
            <p:spPr>
              <a:xfrm>
                <a:off x="6735739" y="5420396"/>
                <a:ext cx="5348861" cy="738664"/>
              </a:xfrm>
              <a:prstGeom prst="rect">
                <a:avLst/>
              </a:prstGeom>
            </p:spPr>
            <p:txBody>
              <a:bodyPr wrap="square">
                <a:spAutoFit/>
              </a:bodyPr>
              <a:lstStyle/>
              <a:p>
                <a:pPr algn="just"/>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在上面的例子中，通过将</a:t>
                </a:r>
                <a14:m>
                  <m:oMath xmlns:m="http://schemas.openxmlformats.org/officeDocument/2006/math">
                    <m:r>
                      <a:rPr lang="en-US" altLang="zh-CN" sz="1400" i="1">
                        <a:latin typeface="Cambria Math" panose="02040503050406030204" pitchFamily="18" charset="0"/>
                        <a:ea typeface="等线" panose="02010600030101010101" pitchFamily="2" charset="-122"/>
                        <a:cs typeface="Times New Roman" panose="02020603050405020304" pitchFamily="18" charset="0"/>
                      </a:rPr>
                      <m:t>𝑍</m:t>
                    </m:r>
                  </m:oMath>
                </a14:m>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放入调整公式中，能够利用正常</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无干预</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条件下的条件概率计算出干预后的因果效应。那么，哪些变量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或变量集合</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可以放入调整公式中呢？</a:t>
                </a:r>
                <a:endParaRPr lang="zh-CN" altLang="en-US" sz="1400" dirty="0">
                  <a:latin typeface="微软雅黑" panose="020B0503020204020204" pitchFamily="34" charset="-122"/>
                  <a:ea typeface="微软雅黑" panose="020B0503020204020204" pitchFamily="34" charset="-122"/>
                </a:endParaRPr>
              </a:p>
            </p:txBody>
          </p:sp>
        </mc:Choice>
        <mc:Fallback xmlns="">
          <p:sp>
            <p:nvSpPr>
              <p:cNvPr id="5" name="矩形 4">
                <a:extLst>
                  <a:ext uri="{FF2B5EF4-FFF2-40B4-BE49-F238E27FC236}">
                    <a16:creationId xmlns:a16="http://schemas.microsoft.com/office/drawing/2014/main" id="{59565FDF-1D99-4B40-8827-EF177DD561FD}"/>
                  </a:ext>
                </a:extLst>
              </p:cNvPr>
              <p:cNvSpPr>
                <a:spLocks noRot="1" noChangeAspect="1" noMove="1" noResize="1" noEditPoints="1" noAdjustHandles="1" noChangeArrowheads="1" noChangeShapeType="1" noTextEdit="1"/>
              </p:cNvSpPr>
              <p:nvPr/>
            </p:nvSpPr>
            <p:spPr>
              <a:xfrm>
                <a:off x="6735739" y="5420396"/>
                <a:ext cx="5348861" cy="738664"/>
              </a:xfrm>
              <a:prstGeom prst="rect">
                <a:avLst/>
              </a:prstGeom>
              <a:blipFill>
                <a:blip r:embed="rId5"/>
                <a:stretch>
                  <a:fillRect l="-342" t="-1653" r="-1596" b="-8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BF4C072-2ED9-4B2F-B529-1A4352BC02F3}"/>
                  </a:ext>
                </a:extLst>
              </p:cNvPr>
              <p:cNvSpPr/>
              <p:nvPr/>
            </p:nvSpPr>
            <p:spPr>
              <a:xfrm>
                <a:off x="219740" y="5609890"/>
                <a:ext cx="6096000" cy="461665"/>
              </a:xfrm>
              <a:prstGeom prst="rect">
                <a:avLst/>
              </a:prstGeom>
            </p:spPr>
            <p:txBody>
              <a:bodyPr>
                <a:spAutoFit/>
              </a:bodyPr>
              <a:lstStyle/>
              <a:p>
                <a:r>
                  <a:rPr lang="zh-CN" altLang="en-US" sz="1200" dirty="0">
                    <a:solidFill>
                      <a:srgbClr val="C00000"/>
                    </a:solidFill>
                    <a:latin typeface="微软雅黑" panose="020B0503020204020204" pitchFamily="34" charset="-122"/>
                    <a:ea typeface="微软雅黑" panose="020B0503020204020204" pitchFamily="34" charset="-122"/>
                  </a:rPr>
                  <a:t>注意：先前有</a:t>
                </a:r>
                <a:r>
                  <a:rPr lang="en-US" altLang="zh-CN" sz="1200" dirty="0">
                    <a:solidFill>
                      <a:srgbClr val="C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i="1">
                        <a:solidFill>
                          <a:srgbClr val="C00000"/>
                        </a:solidFill>
                        <a:latin typeface="Cambria Math"/>
                      </a:rPr>
                      <m:t>𝑃</m:t>
                    </m:r>
                    <m:d>
                      <m:dPr>
                        <m:ctrlPr>
                          <a:rPr lang="zh-CN" altLang="zh-CN" sz="1200" i="1">
                            <a:solidFill>
                              <a:srgbClr val="C00000"/>
                            </a:solidFill>
                            <a:latin typeface="Cambria Math" panose="02040503050406030204" pitchFamily="18" charset="0"/>
                          </a:rPr>
                        </m:ctrlPr>
                      </m:dPr>
                      <m:e>
                        <m:r>
                          <a:rPr lang="en-US" altLang="zh-CN" sz="1200" i="1">
                            <a:solidFill>
                              <a:srgbClr val="C00000"/>
                            </a:solidFill>
                            <a:latin typeface="Cambria Math"/>
                          </a:rPr>
                          <m:t>𝑌</m:t>
                        </m:r>
                        <m:r>
                          <a:rPr lang="en-US" altLang="zh-CN" sz="1200" i="1">
                            <a:solidFill>
                              <a:srgbClr val="C00000"/>
                            </a:solidFill>
                            <a:latin typeface="Cambria Math"/>
                          </a:rPr>
                          <m:t>=1</m:t>
                        </m:r>
                      </m:e>
                      <m:e>
                        <m:r>
                          <a:rPr lang="en-US" altLang="zh-CN" sz="1200" i="1">
                            <a:solidFill>
                              <a:srgbClr val="C00000"/>
                            </a:solidFill>
                            <a:latin typeface="Cambria Math"/>
                          </a:rPr>
                          <m:t>𝑋</m:t>
                        </m:r>
                        <m:r>
                          <a:rPr lang="en-US" altLang="zh-CN" sz="1200" i="1">
                            <a:solidFill>
                              <a:srgbClr val="C00000"/>
                            </a:solidFill>
                            <a:latin typeface="Cambria Math"/>
                          </a:rPr>
                          <m:t>=1</m:t>
                        </m:r>
                      </m:e>
                    </m:d>
                    <m:r>
                      <a:rPr lang="en-US" altLang="zh-CN" sz="1200" i="1">
                        <a:solidFill>
                          <a:srgbClr val="C00000"/>
                        </a:solidFill>
                        <a:latin typeface="Cambria Math"/>
                      </a:rPr>
                      <m:t>=0.78</m:t>
                    </m:r>
                  </m:oMath>
                </a14:m>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和</a:t>
                </a:r>
                <a:r>
                  <a:rPr lang="en-US" altLang="zh-CN" sz="1200" dirty="0">
                    <a:solidFill>
                      <a:srgbClr val="C000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sz="1200" i="1">
                        <a:solidFill>
                          <a:srgbClr val="C00000"/>
                        </a:solidFill>
                        <a:latin typeface="Cambria Math"/>
                      </a:rPr>
                      <m:t>𝑃</m:t>
                    </m:r>
                    <m:d>
                      <m:dPr>
                        <m:ctrlPr>
                          <a:rPr lang="zh-CN" altLang="zh-CN" sz="1200" i="1">
                            <a:solidFill>
                              <a:srgbClr val="C00000"/>
                            </a:solidFill>
                            <a:latin typeface="Cambria Math" panose="02040503050406030204" pitchFamily="18" charset="0"/>
                          </a:rPr>
                        </m:ctrlPr>
                      </m:dPr>
                      <m:e>
                        <m:r>
                          <a:rPr lang="en-US" altLang="zh-CN" sz="1200" i="1">
                            <a:solidFill>
                              <a:srgbClr val="C00000"/>
                            </a:solidFill>
                            <a:latin typeface="Cambria Math"/>
                          </a:rPr>
                          <m:t>𝑌</m:t>
                        </m:r>
                        <m:r>
                          <a:rPr lang="en-US" altLang="zh-CN" sz="1200" i="1">
                            <a:solidFill>
                              <a:srgbClr val="C00000"/>
                            </a:solidFill>
                            <a:latin typeface="Cambria Math"/>
                          </a:rPr>
                          <m:t>=1</m:t>
                        </m:r>
                      </m:e>
                      <m:e>
                        <m:r>
                          <a:rPr lang="en-US" altLang="zh-CN" sz="1200" i="1">
                            <a:solidFill>
                              <a:srgbClr val="C00000"/>
                            </a:solidFill>
                            <a:latin typeface="Cambria Math"/>
                          </a:rPr>
                          <m:t>𝑋</m:t>
                        </m:r>
                        <m:r>
                          <a:rPr lang="en-US" altLang="zh-CN" sz="1200" i="1">
                            <a:solidFill>
                              <a:srgbClr val="C00000"/>
                            </a:solidFill>
                            <a:latin typeface="Cambria Math"/>
                          </a:rPr>
                          <m:t>=0</m:t>
                        </m:r>
                      </m:e>
                    </m:d>
                    <m:r>
                      <a:rPr lang="en-US" altLang="zh-CN" sz="1200" i="1">
                        <a:solidFill>
                          <a:srgbClr val="C00000"/>
                        </a:solidFill>
                        <a:latin typeface="Cambria Math"/>
                      </a:rPr>
                      <m:t>=0.</m:t>
                    </m:r>
                    <m:r>
                      <a:rPr lang="en-US" altLang="zh-CN" sz="1200" i="1" dirty="0">
                        <a:solidFill>
                          <a:srgbClr val="C00000"/>
                        </a:solidFill>
                        <a:latin typeface="Cambria Math"/>
                      </a:rPr>
                      <m:t>83</m:t>
                    </m:r>
                  </m:oMath>
                </a14:m>
                <a:r>
                  <a:rPr lang="en-US" altLang="zh-CN" sz="1200" dirty="0">
                    <a:solidFill>
                      <a:srgbClr val="C00000"/>
                    </a:solidFill>
                    <a:latin typeface="微软雅黑" panose="020B0503020204020204" pitchFamily="34" charset="-122"/>
                    <a:ea typeface="微软雅黑" panose="020B0503020204020204" pitchFamily="34" charset="-122"/>
                  </a:rPr>
                  <a:t> </a:t>
                </a:r>
                <a:r>
                  <a:rPr lang="zh-CN" altLang="en-US" sz="1200" dirty="0">
                    <a:solidFill>
                      <a:srgbClr val="C00000"/>
                    </a:solidFill>
                    <a:latin typeface="微软雅黑" panose="020B0503020204020204" pitchFamily="34" charset="-122"/>
                    <a:ea typeface="微软雅黑" panose="020B0503020204020204" pitchFamily="34" charset="-122"/>
                  </a:rPr>
                  <a:t>（存在辛普森悖论）。因此可见如果不加干预仅从原始数据归纳所得条件概率无法得到正确结论。</a:t>
                </a:r>
                <a:endParaRPr lang="en-US" altLang="zh-CN" sz="1200"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7" name="矩形 6">
                <a:extLst>
                  <a:ext uri="{FF2B5EF4-FFF2-40B4-BE49-F238E27FC236}">
                    <a16:creationId xmlns:a16="http://schemas.microsoft.com/office/drawing/2014/main" id="{5BF4C072-2ED9-4B2F-B529-1A4352BC02F3}"/>
                  </a:ext>
                </a:extLst>
              </p:cNvPr>
              <p:cNvSpPr>
                <a:spLocks noRot="1" noChangeAspect="1" noMove="1" noResize="1" noEditPoints="1" noAdjustHandles="1" noChangeArrowheads="1" noChangeShapeType="1" noTextEdit="1"/>
              </p:cNvSpPr>
              <p:nvPr/>
            </p:nvSpPr>
            <p:spPr>
              <a:xfrm>
                <a:off x="219740" y="5609890"/>
                <a:ext cx="6096000" cy="461665"/>
              </a:xfrm>
              <a:prstGeom prst="rect">
                <a:avLst/>
              </a:prstGeom>
              <a:blipFill>
                <a:blip r:embed="rId6"/>
                <a:stretch>
                  <a:fillRect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3677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因果推理：</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因果</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效应差</a:t>
            </a:r>
          </a:p>
        </p:txBody>
      </p:sp>
      <p:sp>
        <p:nvSpPr>
          <p:cNvPr id="4" name="矩形 3">
            <a:extLst>
              <a:ext uri="{FF2B5EF4-FFF2-40B4-BE49-F238E27FC236}">
                <a16:creationId xmlns:a16="http://schemas.microsoft.com/office/drawing/2014/main" id="{5CBBE345-2794-4F0D-929C-1A0B603B1894}"/>
              </a:ext>
            </a:extLst>
          </p:cNvPr>
          <p:cNvSpPr/>
          <p:nvPr/>
        </p:nvSpPr>
        <p:spPr>
          <a:xfrm>
            <a:off x="8276230" y="4360423"/>
            <a:ext cx="2262158" cy="369332"/>
          </a:xfrm>
          <a:prstGeom prst="rect">
            <a:avLst/>
          </a:prstGeom>
        </p:spPr>
        <p:txBody>
          <a:bodyPr wrap="none">
            <a:spAutoFit/>
          </a:bodyPr>
          <a:lstStyle/>
          <a:p>
            <a:r>
              <a:rPr lang="zh-CN" altLang="zh-CN" b="1" dirty="0">
                <a:latin typeface="Times New Roman" panose="02020603050405020304" pitchFamily="18" charset="0"/>
                <a:ea typeface="楷体_GB2312"/>
                <a:cs typeface="Times New Roman" panose="02020603050405020304" pitchFamily="18" charset="0"/>
              </a:rPr>
              <a:t>辛普森悖论的因果图</a:t>
            </a:r>
            <a:endParaRPr lang="zh-CN" altLang="en-US" dirty="0"/>
          </a:p>
        </p:txBody>
      </p:sp>
      <p:cxnSp>
        <p:nvCxnSpPr>
          <p:cNvPr id="10" name="直接箭头连接符 9">
            <a:extLst>
              <a:ext uri="{FF2B5EF4-FFF2-40B4-BE49-F238E27FC236}">
                <a16:creationId xmlns:a16="http://schemas.microsoft.com/office/drawing/2014/main" id="{1CDEA887-36DC-4F51-B4CF-847FB6FA7E68}"/>
              </a:ext>
            </a:extLst>
          </p:cNvPr>
          <p:cNvCxnSpPr/>
          <p:nvPr/>
        </p:nvCxnSpPr>
        <p:spPr>
          <a:xfrm>
            <a:off x="8059332" y="3906862"/>
            <a:ext cx="2764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EF92750-4C36-49BB-BDCB-FDED7726330A}"/>
              </a:ext>
            </a:extLst>
          </p:cNvPr>
          <p:cNvSpPr/>
          <p:nvPr/>
        </p:nvSpPr>
        <p:spPr>
          <a:xfrm>
            <a:off x="6980972" y="3722196"/>
            <a:ext cx="110799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用药</a:t>
            </a:r>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与否</a:t>
            </a:r>
            <a:endParaRPr lang="zh-CN" altLang="en-US" dirty="0"/>
          </a:p>
        </p:txBody>
      </p:sp>
      <p:cxnSp>
        <p:nvCxnSpPr>
          <p:cNvPr id="15" name="直接箭头连接符 14">
            <a:extLst>
              <a:ext uri="{FF2B5EF4-FFF2-40B4-BE49-F238E27FC236}">
                <a16:creationId xmlns:a16="http://schemas.microsoft.com/office/drawing/2014/main" id="{18F6865C-777F-4C90-855E-365013EEA510}"/>
              </a:ext>
            </a:extLst>
          </p:cNvPr>
          <p:cNvCxnSpPr>
            <a:cxnSpLocks/>
          </p:cNvCxnSpPr>
          <p:nvPr/>
        </p:nvCxnSpPr>
        <p:spPr>
          <a:xfrm flipH="1">
            <a:off x="10412322" y="3906863"/>
            <a:ext cx="3848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9C4DCB7D-1912-4DDE-99A9-9FA0CCE33881}"/>
              </a:ext>
            </a:extLst>
          </p:cNvPr>
          <p:cNvSpPr/>
          <p:nvPr/>
        </p:nvSpPr>
        <p:spPr>
          <a:xfrm>
            <a:off x="10725651" y="3722196"/>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恢复与否</a:t>
            </a:r>
            <a:endParaRPr lang="zh-CN" altLang="en-US" dirty="0"/>
          </a:p>
        </p:txBody>
      </p:sp>
      <p:cxnSp>
        <p:nvCxnSpPr>
          <p:cNvPr id="16" name="直接箭头连接符 15">
            <a:extLst>
              <a:ext uri="{FF2B5EF4-FFF2-40B4-BE49-F238E27FC236}">
                <a16:creationId xmlns:a16="http://schemas.microsoft.com/office/drawing/2014/main" id="{36C57597-E488-4384-B1C6-CBB115E6317D}"/>
              </a:ext>
            </a:extLst>
          </p:cNvPr>
          <p:cNvCxnSpPr>
            <a:cxnSpLocks/>
          </p:cNvCxnSpPr>
          <p:nvPr/>
        </p:nvCxnSpPr>
        <p:spPr>
          <a:xfrm flipH="1">
            <a:off x="9707380" y="2293796"/>
            <a:ext cx="617776" cy="87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4B40EB5-4C7A-43E0-B070-1262063FCEEC}"/>
              </a:ext>
            </a:extLst>
          </p:cNvPr>
          <p:cNvSpPr/>
          <p:nvPr/>
        </p:nvSpPr>
        <p:spPr>
          <a:xfrm>
            <a:off x="10325156" y="1999911"/>
            <a:ext cx="1107996" cy="369332"/>
          </a:xfrm>
          <a:prstGeom prst="rect">
            <a:avLst/>
          </a:prstGeom>
        </p:spPr>
        <p:txBody>
          <a:bodyPr wrap="none">
            <a:spAutoFit/>
          </a:bodyPr>
          <a:lstStyle/>
          <a:p>
            <a:r>
              <a:rPr lang="zh-CN" altLang="en-US"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性别情况</a:t>
            </a:r>
            <a:endParaRPr lang="zh-CN" altLang="en-US" dirty="0"/>
          </a:p>
        </p:txBody>
      </p:sp>
      <p:sp>
        <p:nvSpPr>
          <p:cNvPr id="19" name="矩形: 圆角 18">
            <a:extLst>
              <a:ext uri="{FF2B5EF4-FFF2-40B4-BE49-F238E27FC236}">
                <a16:creationId xmlns:a16="http://schemas.microsoft.com/office/drawing/2014/main" id="{39F81DAD-0413-4EF6-A790-A3F3A38A34E8}"/>
              </a:ext>
            </a:extLst>
          </p:cNvPr>
          <p:cNvSpPr/>
          <p:nvPr/>
        </p:nvSpPr>
        <p:spPr>
          <a:xfrm>
            <a:off x="6980972" y="1951075"/>
            <a:ext cx="5103628" cy="3211032"/>
          </a:xfrm>
          <a:prstGeom prst="roundRect">
            <a:avLst/>
          </a:prstGeom>
          <a:solidFill>
            <a:srgbClr val="51ADB7">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14B94FF2-4FD5-4CEE-841C-C4852C2A47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34568" y="2125602"/>
            <a:ext cx="2482645" cy="2024903"/>
          </a:xfrm>
          <a:prstGeom prst="rect">
            <a:avLst/>
          </a:prstGeom>
          <a:noFill/>
          <a:ln>
            <a:noFill/>
          </a:ln>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BE7D626-EF86-43ED-BE1D-54843A4B9AA9}"/>
                  </a:ext>
                </a:extLst>
              </p:cNvPr>
              <p:cNvSpPr/>
              <p:nvPr/>
            </p:nvSpPr>
            <p:spPr>
              <a:xfrm>
                <a:off x="492356" y="1240821"/>
                <a:ext cx="6096000" cy="5617179"/>
              </a:xfrm>
              <a:prstGeom prst="rect">
                <a:avLst/>
              </a:prstGeom>
            </p:spPr>
            <p:txBody>
              <a:bodyPr>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在上面的例子中，通过将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𝑍</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放入调整公式中，能够利用正常</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无干预</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条件下的条件概率计算出干预后的因果效应。那么，哪些变量</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或变量集合</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可以放入调整公式中呢？在进行干预时，由于要将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固定，并将所有指向</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的箭头都去掉，即使得</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的父节点失效，因此，应该将</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的父节点放入调整公式中。令</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𝑋</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的父节点集合为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𝑃𝐴</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𝑋</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，则有如下定理：</a:t>
                </a:r>
              </a:p>
              <a:p>
                <a:pPr indent="267970" algn="just">
                  <a:lnSpc>
                    <a:spcPct val="150000"/>
                  </a:lnSpc>
                  <a:spcAft>
                    <a:spcPts val="0"/>
                  </a:spcAft>
                </a:pPr>
                <a:r>
                  <a:rPr lang="zh-CN" altLang="zh-CN" b="1" dirty="0">
                    <a:solidFill>
                      <a:srgbClr val="000000"/>
                    </a:solidFill>
                    <a:latin typeface="Times New Roman" panose="02020603050405020304" pitchFamily="18" charset="0"/>
                    <a:ea typeface="楷体_GB2312"/>
                    <a:cs typeface="Times New Roman" panose="02020603050405020304" pitchFamily="18" charset="0"/>
                  </a:rPr>
                  <a:t>定理</a:t>
                </a:r>
                <a:r>
                  <a:rPr lang="en-US" altLang="zh-CN" b="1" dirty="0">
                    <a:solidFill>
                      <a:srgbClr val="000000"/>
                    </a:solidFill>
                    <a:latin typeface="Times New Roman" panose="02020603050405020304" pitchFamily="18" charset="0"/>
                    <a:ea typeface="楷体_GB2312"/>
                    <a:cs typeface="Times New Roman" panose="02020603050405020304" pitchFamily="18" charset="0"/>
                  </a:rPr>
                  <a:t>2.5  </a:t>
                </a:r>
                <a:r>
                  <a:rPr lang="zh-CN" altLang="zh-CN" b="1" dirty="0">
                    <a:solidFill>
                      <a:srgbClr val="000000"/>
                    </a:solidFill>
                    <a:latin typeface="Times New Roman" panose="02020603050405020304" pitchFamily="18" charset="0"/>
                    <a:ea typeface="楷体_GB2312"/>
                    <a:cs typeface="Times New Roman" panose="02020603050405020304" pitchFamily="18" charset="0"/>
                  </a:rPr>
                  <a:t>因果效应：给定因果图</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𝑮</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𝑷𝑨</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表示</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的父节点集合，则</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𝑿</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楷体_GB2312"/>
                        <a:cs typeface="Times New Roman" panose="02020603050405020304" pitchFamily="18" charset="0"/>
                      </a:rPr>
                      <m:t>𝒀</m:t>
                    </m:r>
                  </m:oMath>
                </a14:m>
                <a:r>
                  <a:rPr lang="zh-CN" altLang="zh-CN" b="1" dirty="0">
                    <a:solidFill>
                      <a:srgbClr val="000000"/>
                    </a:solidFill>
                    <a:latin typeface="Times New Roman" panose="02020603050405020304" pitchFamily="18" charset="0"/>
                    <a:ea typeface="楷体_GB2312"/>
                    <a:cs typeface="Times New Roman" panose="02020603050405020304" pitchFamily="18" charset="0"/>
                  </a:rPr>
                  <a:t>的因果效应为：</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𝑑𝑜</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e>
                          </m:d>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sub>
                        <m:sup/>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𝑌</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𝑦</m:t>
                              </m:r>
                            </m:e>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𝑋</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𝑥</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 </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𝑃𝐴</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r>
                            <a:rPr lang="en-US" altLang="zh-CN" i="1" kern="100">
                              <a:latin typeface="Cambria Math" panose="02040503050406030204" pitchFamily="18" charset="0"/>
                              <a:ea typeface="楷体" panose="02010609060101010101" pitchFamily="49"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latin typeface="Cambria Math" panose="02040503050406030204" pitchFamily="18" charset="0"/>
                                  <a:ea typeface="楷体" panose="02010609060101010101" pitchFamily="49" charset="-122"/>
                                  <a:cs typeface="Times New Roman" panose="02020603050405020304" pitchFamily="18" charset="0"/>
                                </a:rPr>
                                <m:t>𝑃𝐴</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m:t>
                              </m:r>
                              <m:r>
                                <a:rPr lang="en-US" altLang="zh-CN" i="1" kern="100">
                                  <a:latin typeface="Cambria Math" panose="02040503050406030204" pitchFamily="18" charset="0"/>
                                  <a:ea typeface="楷体" panose="02010609060101010101" pitchFamily="49" charset="-122"/>
                                  <a:cs typeface="Times New Roman" panose="02020603050405020304" pitchFamily="18" charset="0"/>
                                </a:rPr>
                                <m:t>𝑧</m:t>
                              </m:r>
                            </m:e>
                          </m:d>
                        </m:e>
                      </m:nary>
                    </m:oMath>
                  </m:oMathPara>
                </a14:m>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zh-CN" b="1"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b="1" i="1">
                        <a:latin typeface="Cambria Math" panose="02040503050406030204" pitchFamily="18" charset="0"/>
                      </a:rPr>
                      <m:t>𝒛</m:t>
                    </m:r>
                  </m:oMath>
                </a14:m>
                <a:r>
                  <a:rPr lang="zh-CN" altLang="zh-CN" b="1" dirty="0">
                    <a:latin typeface="微软雅黑" panose="020B0503020204020204" pitchFamily="34" charset="-122"/>
                    <a:ea typeface="微软雅黑" panose="020B0503020204020204" pitchFamily="34" charset="-122"/>
                  </a:rPr>
                  <a:t>是</a:t>
                </a:r>
                <a14:m>
                  <m:oMath xmlns:m="http://schemas.openxmlformats.org/officeDocument/2006/math">
                    <m:r>
                      <a:rPr lang="en-US" altLang="zh-CN" b="1" i="1">
                        <a:latin typeface="Cambria Math" panose="02040503050406030204" pitchFamily="18" charset="0"/>
                      </a:rPr>
                      <m:t>𝑷𝑨</m:t>
                    </m:r>
                  </m:oMath>
                </a14:m>
                <a:r>
                  <a:rPr lang="zh-CN" altLang="zh-CN" b="1" dirty="0">
                    <a:latin typeface="微软雅黑" panose="020B0503020204020204" pitchFamily="34" charset="-122"/>
                    <a:ea typeface="微软雅黑" panose="020B0503020204020204" pitchFamily="34" charset="-122"/>
                  </a:rPr>
                  <a:t>的具体取值。</a:t>
                </a:r>
                <a:endParaRPr lang="zh-CN" altLang="zh-CN" dirty="0">
                  <a:latin typeface="微软雅黑" panose="020B0503020204020204" pitchFamily="34" charset="-122"/>
                  <a:ea typeface="微软雅黑" panose="020B0503020204020204" pitchFamily="34" charset="-122"/>
                </a:endParaRPr>
              </a:p>
              <a:p>
                <a:pPr algn="just">
                  <a:lnSpc>
                    <a:spcPct val="150000"/>
                  </a:lnSpc>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BE7D626-EF86-43ED-BE1D-54843A4B9AA9}"/>
                  </a:ext>
                </a:extLst>
              </p:cNvPr>
              <p:cNvSpPr>
                <a:spLocks noRot="1" noChangeAspect="1" noMove="1" noResize="1" noEditPoints="1" noAdjustHandles="1" noChangeArrowheads="1" noChangeShapeType="1" noTextEdit="1"/>
              </p:cNvSpPr>
              <p:nvPr/>
            </p:nvSpPr>
            <p:spPr>
              <a:xfrm>
                <a:off x="492356" y="1240821"/>
                <a:ext cx="6096000" cy="5617179"/>
              </a:xfrm>
              <a:prstGeom prst="rect">
                <a:avLst/>
              </a:prstGeom>
              <a:blipFill>
                <a:blip r:embed="rId4"/>
                <a:stretch>
                  <a:fillRect l="-900" r="-8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83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6065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五、因果推理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反事实推理：</a:t>
            </a:r>
            <a:r>
              <a:rPr lang="zh-CN" altLang="zh-CN" dirty="0">
                <a:latin typeface="微软雅黑" panose="020B0503020204020204" pitchFamily="34" charset="-122"/>
                <a:ea typeface="微软雅黑" panose="020B0503020204020204" pitchFamily="34" charset="-122"/>
              </a:rPr>
              <a:t>东风不与周郎便</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a16="http://schemas.microsoft.com/office/drawing/2014/main" id="{F553408F-D834-49DF-BB04-6821AFEE8153}"/>
              </a:ext>
            </a:extLst>
          </p:cNvPr>
          <p:cNvSpPr/>
          <p:nvPr/>
        </p:nvSpPr>
        <p:spPr>
          <a:xfrm>
            <a:off x="166577" y="2277424"/>
            <a:ext cx="6096000" cy="3462102"/>
          </a:xfrm>
          <a:prstGeom prst="rect">
            <a:avLst/>
          </a:prstGeom>
        </p:spPr>
        <p:txBody>
          <a:bodyPr>
            <a:spAutoFit/>
          </a:bodyPr>
          <a:lstStyle/>
          <a:p>
            <a:pPr marL="285750" indent="-285750" algn="just">
              <a:lnSpc>
                <a:spcPts val="22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大卫</a:t>
            </a:r>
            <a:r>
              <a:rPr lang="en-US"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刘易斯</a:t>
            </a:r>
            <a:r>
              <a:rPr lang="en-US" altLang="zh-CN" dirty="0">
                <a:solidFill>
                  <a:srgbClr val="000000"/>
                </a:solidFill>
                <a:latin typeface="Times New Roman" panose="02020603050405020304" pitchFamily="18" charset="0"/>
                <a:ea typeface="楷体_GB2312"/>
                <a:cs typeface="Times New Roman" panose="02020603050405020304" pitchFamily="18" charset="0"/>
              </a:rPr>
              <a:t>(David Lewis)</a:t>
            </a:r>
            <a:r>
              <a:rPr lang="zh-CN" altLang="zh-CN" dirty="0">
                <a:solidFill>
                  <a:srgbClr val="000000"/>
                </a:solidFill>
                <a:latin typeface="Times New Roman" panose="02020603050405020304" pitchFamily="18" charset="0"/>
                <a:ea typeface="楷体_GB2312"/>
                <a:cs typeface="Times New Roman" panose="02020603050405020304" pitchFamily="18" charset="0"/>
              </a:rPr>
              <a:t>等人在哲学领域对反事实条件进行了深入研究，</a:t>
            </a:r>
            <a:r>
              <a:rPr lang="en-US" altLang="zh-CN" dirty="0">
                <a:solidFill>
                  <a:srgbClr val="000000"/>
                </a:solidFill>
                <a:latin typeface="Times New Roman" panose="02020603050405020304" pitchFamily="18" charset="0"/>
                <a:ea typeface="楷体_GB2312"/>
                <a:cs typeface="Times New Roman" panose="02020603050405020304" pitchFamily="18" charset="0"/>
              </a:rPr>
              <a:t>Jerzy </a:t>
            </a:r>
            <a:r>
              <a:rPr lang="en-US" altLang="zh-CN" dirty="0" err="1">
                <a:solidFill>
                  <a:srgbClr val="000000"/>
                </a:solidFill>
                <a:latin typeface="Times New Roman" panose="02020603050405020304" pitchFamily="18" charset="0"/>
                <a:ea typeface="楷体_GB2312"/>
                <a:cs typeface="Times New Roman" panose="02020603050405020304" pitchFamily="18" charset="0"/>
              </a:rPr>
              <a:t>Neyman</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Donald Rubin</a:t>
            </a:r>
            <a:r>
              <a:rPr lang="zh-CN" altLang="zh-CN" dirty="0">
                <a:solidFill>
                  <a:srgbClr val="000000"/>
                </a:solidFill>
                <a:latin typeface="Times New Roman" panose="02020603050405020304" pitchFamily="18" charset="0"/>
                <a:ea typeface="楷体_GB2312"/>
                <a:cs typeface="Times New Roman" panose="02020603050405020304" pitchFamily="18" charset="0"/>
              </a:rPr>
              <a:t>进一步发展了</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反事实</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这一概念，将反事实模型作为推断因果关系的标准。</a:t>
            </a:r>
            <a:endParaRPr lang="en-US"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zh-CN" dirty="0">
                <a:solidFill>
                  <a:srgbClr val="000000"/>
                </a:solidFill>
                <a:latin typeface="Times New Roman" panose="02020603050405020304" pitchFamily="18" charset="0"/>
                <a:ea typeface="楷体_GB2312"/>
                <a:cs typeface="Times New Roman" panose="02020603050405020304" pitchFamily="18" charset="0"/>
              </a:rPr>
              <a:t>反事实描述的是：假设存在一个虚拟的平行世界，里面的所有因素与现实世界一模一样，两个相同的个体他和</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，分别在现实世界和平行世界中同时同地做了不同的选择，现在我们知道了现实世界中他的结果，他想知道平行世界中的那个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的选择所带来的结果。然而，现有的科学手段无法判断平行世界的存在性更无法对其进行观测，无从获取平行世界</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的结果。因此，通过设计反事实来推演另一个</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他</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的选择所带来的结果。</a:t>
            </a:r>
          </a:p>
        </p:txBody>
      </p:sp>
      <p:pic>
        <p:nvPicPr>
          <p:cNvPr id="2" name="图片 1">
            <a:extLst>
              <a:ext uri="{FF2B5EF4-FFF2-40B4-BE49-F238E27FC236}">
                <a16:creationId xmlns:a16="http://schemas.microsoft.com/office/drawing/2014/main" id="{66204D05-3736-4912-90EB-D95C252FA64A}"/>
              </a:ext>
            </a:extLst>
          </p:cNvPr>
          <p:cNvPicPr>
            <a:picLocks noChangeAspect="1"/>
          </p:cNvPicPr>
          <p:nvPr/>
        </p:nvPicPr>
        <p:blipFill>
          <a:blip r:embed="rId3"/>
          <a:stretch>
            <a:fillRect/>
          </a:stretch>
        </p:blipFill>
        <p:spPr>
          <a:xfrm>
            <a:off x="6852479" y="2777714"/>
            <a:ext cx="4301074" cy="2517300"/>
          </a:xfrm>
          <a:prstGeom prst="rect">
            <a:avLst/>
          </a:prstGeom>
        </p:spPr>
      </p:pic>
    </p:spTree>
    <p:extLst>
      <p:ext uri="{BB962C8B-B14F-4D97-AF65-F5344CB8AC3E}">
        <p14:creationId xmlns:p14="http://schemas.microsoft.com/office/powerpoint/2010/main" val="1154327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40D199F0-A918-4EED-AF6C-1FF084A1EF8E}"/>
              </a:ext>
            </a:extLst>
          </p:cNvPr>
          <p:cNvSpPr/>
          <p:nvPr/>
        </p:nvSpPr>
        <p:spPr>
          <a:xfrm>
            <a:off x="852473" y="129010"/>
            <a:ext cx="141577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三、因果推理</a:t>
            </a:r>
            <a:endParaRPr lang="zh-CN" altLang="en-US" sz="1600" dirty="0"/>
          </a:p>
        </p:txBody>
      </p:sp>
      <p:sp>
        <p:nvSpPr>
          <p:cNvPr id="119" name="矩形 118">
            <a:extLst>
              <a:ext uri="{FF2B5EF4-FFF2-40B4-BE49-F238E27FC236}">
                <a16:creationId xmlns:a16="http://schemas.microsoft.com/office/drawing/2014/main" id="{B3CD2C69-1816-4FB2-879A-9190CE7F6AE2}"/>
              </a:ext>
            </a:extLst>
          </p:cNvPr>
          <p:cNvSpPr/>
          <p:nvPr/>
        </p:nvSpPr>
        <p:spPr>
          <a:xfrm>
            <a:off x="1035233" y="534767"/>
            <a:ext cx="10254104" cy="609273"/>
          </a:xfrm>
          <a:prstGeom prst="rect">
            <a:avLst/>
          </a:prstGeom>
          <a:gradFill>
            <a:gsLst>
              <a:gs pos="37000">
                <a:srgbClr val="019196"/>
              </a:gs>
              <a:gs pos="100000">
                <a:schemeClr val="bg1"/>
              </a:gs>
              <a:gs pos="83000">
                <a:srgbClr val="81C7C9"/>
              </a:gs>
            </a:gsLst>
            <a:lin ang="12000000" scaled="0"/>
          </a:gradFill>
          <a:ln w="22225">
            <a:noFill/>
          </a:ln>
          <a:effectLst>
            <a:outerShdw blurRad="50800" dist="38100" dir="5400000" algn="l" rotWithShape="0">
              <a:schemeClr val="tx1">
                <a:lumMod val="85000"/>
                <a:lumOff val="15000"/>
                <a:alpha val="10000"/>
              </a:schemeClr>
            </a:outerShdw>
          </a:effectLst>
        </p:spPr>
        <p:txBody>
          <a:bodyPr anchor="ctr">
            <a:normAutofit/>
          </a:bodyPr>
          <a:lstStyle/>
          <a:p>
            <a:pPr algn="ctr">
              <a:lnSpc>
                <a:spcPct val="90000"/>
              </a:lnSpc>
              <a:spcBef>
                <a:spcPct val="0"/>
              </a:spcBef>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E92C2E0C-53A3-4362-98BF-84BE3F71DBEA}"/>
              </a:ext>
            </a:extLst>
          </p:cNvPr>
          <p:cNvSpPr/>
          <p:nvPr/>
        </p:nvSpPr>
        <p:spPr>
          <a:xfrm>
            <a:off x="1845095" y="570145"/>
            <a:ext cx="8634380" cy="458715"/>
          </a:xfrm>
          <a:prstGeom prst="rect">
            <a:avLst/>
          </a:prstGeom>
        </p:spPr>
        <p:txBody>
          <a:bodyPr wrap="square">
            <a:spAutoFit/>
          </a:bodyPr>
          <a:lstStyle/>
          <a:p>
            <a:pPr algn="ctr">
              <a:lnSpc>
                <a:spcPct val="150000"/>
              </a:lnSpc>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因果模型的层次化示意图</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ext uri="{D42A27DB-BD31-4B8C-83A1-F6EECF244321}">
                    <p14:modId xmlns:p14="http://schemas.microsoft.com/office/powerpoint/2010/main" val="4267708729"/>
                  </p:ext>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r>
                                  <a:rPr lang="en-US" sz="1600" kern="1200">
                                    <a:effectLst/>
                                    <a:latin typeface="Cambria Math"/>
                                  </a:rPr>
                                  <m:t>𝑦</m:t>
                                </m:r>
                                <m:r>
                                  <a:rPr lang="en-US" sz="1600" kern="1200">
                                    <a:effectLst/>
                                    <a:latin typeface="Cambria Math"/>
                                  </a:rPr>
                                  <m:t>|</m:t>
                                </m:r>
                                <m:r>
                                  <a:rPr lang="en-US" sz="1600" kern="1200">
                                    <a:effectLst/>
                                    <a:latin typeface="Cambria Math"/>
                                  </a:rPr>
                                  <m:t>𝑑𝑜</m:t>
                                </m:r>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（如果采取</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行为，则</a:t>
                          </a:r>
                          <a14:m>
                            <m:oMath xmlns:m="http://schemas.openxmlformats.org/officeDocument/2006/math">
                              <m:r>
                                <a:rPr lang="en-US" sz="1600" kern="1200">
                                  <a:effectLst/>
                                  <a:latin typeface="Cambria Math"/>
                                </a:rPr>
                                <m:t>𝑦</m:t>
                              </m:r>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14:m>
                            <m:oMathPara xmlns:m="http://schemas.openxmlformats.org/officeDocument/2006/math">
                              <m:oMathParaPr>
                                <m:jc m:val="centerGroup"/>
                              </m:oMathParaPr>
                              <m:oMath xmlns:m="http://schemas.openxmlformats.org/officeDocument/2006/math">
                                <m:r>
                                  <a:rPr lang="en-US" sz="1600" kern="1200">
                                    <a:effectLst/>
                                    <a:latin typeface="Cambria Math"/>
                                  </a:rPr>
                                  <m:t>𝑃</m:t>
                                </m:r>
                                <m:r>
                                  <a:rPr lang="en-US" sz="1600" kern="1200">
                                    <a:effectLst/>
                                    <a:latin typeface="Cambria Math"/>
                                  </a:rPr>
                                  <m:t>(</m:t>
                                </m:r>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r>
                                  <a:rPr lang="en-US" sz="1600" kern="1200">
                                    <a:effectLst/>
                                    <a:latin typeface="Cambria Math"/>
                                  </a:rPr>
                                  <m:t>|</m:t>
                                </m:r>
                                <m:r>
                                  <a:rPr lang="en-US" sz="1600" kern="1200">
                                    <a:effectLst/>
                                    <a:latin typeface="Cambria Math"/>
                                  </a:rPr>
                                  <m:t>𝐴</m:t>
                                </m:r>
                                <m:r>
                                  <a:rPr lang="en-US" sz="1600" kern="1200">
                                    <a:effectLst/>
                                    <a:latin typeface="Cambria Math"/>
                                  </a:rPr>
                                  <m:t>)</m:t>
                                </m:r>
                              </m:oMath>
                            </m:oMathPara>
                          </a14:m>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（如果</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为真，则</a:t>
                          </a:r>
                          <a14:m>
                            <m:oMath xmlns:m="http://schemas.openxmlformats.org/officeDocument/2006/math">
                              <m:sSup>
                                <m:sSupPr>
                                  <m:ctrlPr>
                                    <a:rPr lang="zh-CN" sz="1600" i="1" kern="1200">
                                      <a:effectLst/>
                                      <a:latin typeface="Cambria Math" panose="02040503050406030204" pitchFamily="18" charset="0"/>
                                    </a:rPr>
                                  </m:ctrlPr>
                                </m:sSupPr>
                                <m:e>
                                  <m:r>
                                    <a:rPr lang="en-US" sz="1600" kern="1200">
                                      <a:effectLst/>
                                      <a:latin typeface="Cambria Math"/>
                                    </a:rPr>
                                    <m:t>𝑦</m:t>
                                  </m:r>
                                </m:e>
                                <m:sup>
                                  <m:r>
                                    <a:rPr lang="en-US" sz="1600" kern="1200">
                                      <a:effectLst/>
                                      <a:latin typeface="Cambria Math"/>
                                    </a:rPr>
                                    <m:t>′</m:t>
                                  </m:r>
                                </m:sup>
                              </m:sSup>
                            </m:oMath>
                          </a14:m>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将如何）</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Choice>
        <mc:Fallback xmlns="">
          <p:graphicFrame>
            <p:nvGraphicFramePr>
              <p:cNvPr id="17" name="表格 16">
                <a:extLst>
                  <a:ext uri="{FF2B5EF4-FFF2-40B4-BE49-F238E27FC236}">
                    <a16:creationId xmlns:a16="http://schemas.microsoft.com/office/drawing/2014/main" id="{7D52218A-460C-4D54-AD71-C7F02C9DB3C4}"/>
                  </a:ext>
                </a:extLst>
              </p:cNvPr>
              <p:cNvGraphicFramePr>
                <a:graphicFrameLocks noGrp="1"/>
              </p:cNvGraphicFramePr>
              <p:nvPr>
                <p:extLst>
                  <p:ext uri="{D42A27DB-BD31-4B8C-83A1-F6EECF244321}">
                    <p14:modId xmlns:p14="http://schemas.microsoft.com/office/powerpoint/2010/main" val="4267708729"/>
                  </p:ext>
                </p:extLst>
              </p:nvPr>
            </p:nvGraphicFramePr>
            <p:xfrm>
              <a:off x="416960" y="1484781"/>
              <a:ext cx="10872377" cy="3888438"/>
            </p:xfrm>
            <a:graphic>
              <a:graphicData uri="http://schemas.openxmlformats.org/drawingml/2006/table">
                <a:tbl>
                  <a:tblPr firstRow="1" bandRow="1">
                    <a:tableStyleId>{5C22544A-7EE6-4342-B048-85BDC9FD1C3A}</a:tableStyleId>
                  </a:tblPr>
                  <a:tblGrid>
                    <a:gridCol w="2022868">
                      <a:extLst>
                        <a:ext uri="{9D8B030D-6E8A-4147-A177-3AD203B41FA5}">
                          <a16:colId xmlns:a16="http://schemas.microsoft.com/office/drawing/2014/main" val="20000"/>
                        </a:ext>
                      </a:extLst>
                    </a:gridCol>
                    <a:gridCol w="2631012">
                      <a:extLst>
                        <a:ext uri="{9D8B030D-6E8A-4147-A177-3AD203B41FA5}">
                          <a16:colId xmlns:a16="http://schemas.microsoft.com/office/drawing/2014/main" val="20001"/>
                        </a:ext>
                      </a:extLst>
                    </a:gridCol>
                    <a:gridCol w="2631012">
                      <a:extLst>
                        <a:ext uri="{9D8B030D-6E8A-4147-A177-3AD203B41FA5}">
                          <a16:colId xmlns:a16="http://schemas.microsoft.com/office/drawing/2014/main" val="20002"/>
                        </a:ext>
                      </a:extLst>
                    </a:gridCol>
                    <a:gridCol w="3587485">
                      <a:extLst>
                        <a:ext uri="{9D8B030D-6E8A-4147-A177-3AD203B41FA5}">
                          <a16:colId xmlns:a16="http://schemas.microsoft.com/office/drawing/2014/main" val="20003"/>
                        </a:ext>
                      </a:extLst>
                    </a:gridCol>
                  </a:tblGrid>
                  <a:tr h="11804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可观测</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see A</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is?)</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515" r="-137819" b="-230412"/>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关联</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(association)</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：直接可从数据中计算得到的统计相关</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0"/>
                      </a:ext>
                    </a:extLst>
                  </a:tr>
                  <a:tr h="1393618">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决策行动</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What if we do A</a:t>
                          </a:r>
                        </a:p>
                        <a:p>
                          <a:pPr algn="ctr">
                            <a:spcBef>
                              <a:spcPts val="1000"/>
                            </a:spcBef>
                            <a:spcAft>
                              <a:spcPts val="0"/>
                            </a:spcAft>
                          </a:pP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 (what if?)</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85153" r="-137819" b="-95197"/>
                          </a:stretch>
                        </a:blipFill>
                      </a:tcPr>
                    </a:tc>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干预</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(intervention):</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无法直接从观测数据就能得到关系，如</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某个商品涨价会产生什么结果</a:t>
                          </a: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1"/>
                      </a:ext>
                    </a:extLst>
                  </a:tr>
                  <a:tr h="1314402">
                    <a:tc>
                      <a:txBody>
                        <a:bodyPr/>
                        <a:lstStyle/>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反事实</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zh-CN" sz="1600" kern="1200">
                              <a:effectLst/>
                              <a:latin typeface="Times New Roman" panose="02020603050405020304" pitchFamily="18" charset="0"/>
                              <a:ea typeface="微软雅黑" panose="020B0503020204020204" pitchFamily="34" charset="-122"/>
                              <a:cs typeface="Times New Roman" panose="02020603050405020304" pitchFamily="18" charset="0"/>
                            </a:rPr>
                            <a:t>问题</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What if we did things differently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spcBef>
                              <a:spcPts val="1000"/>
                            </a:spcBef>
                            <a:spcAft>
                              <a:spcPts val="0"/>
                            </a:spcAft>
                          </a:pPr>
                          <a:r>
                            <a:rPr lang="en-US" sz="1600" kern="1200">
                              <a:effectLst/>
                              <a:latin typeface="Times New Roman" panose="02020603050405020304" pitchFamily="18" charset="0"/>
                              <a:ea typeface="微软雅黑" panose="020B0503020204020204" pitchFamily="34" charset="-122"/>
                              <a:cs typeface="Times New Roman" panose="02020603050405020304" pitchFamily="18" charset="0"/>
                            </a:rPr>
                            <a:t>(why)</a:t>
                          </a:r>
                          <a:endParaRPr lang="zh-CN" sz="16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177494" t="-196296" r="-137819" b="-926"/>
                          </a:stretch>
                        </a:blipFill>
                      </a:tcPr>
                    </a:tc>
                    <a:tc>
                      <a:txBody>
                        <a:bodyPr/>
                        <a:lstStyle/>
                        <a:p>
                          <a:pPr algn="ctr">
                            <a:spcBef>
                              <a:spcPts val="1000"/>
                            </a:spcBef>
                            <a:spcAft>
                              <a:spcPts val="0"/>
                            </a:spcAft>
                          </a:pP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反事实</a:t>
                          </a:r>
                          <a:r>
                            <a:rPr lang="en-US" sz="1600" kern="1200" dirty="0">
                              <a:effectLst/>
                              <a:latin typeface="Times New Roman" panose="02020603050405020304" pitchFamily="18" charset="0"/>
                              <a:ea typeface="微软雅黑" panose="020B0503020204020204" pitchFamily="34" charset="-122"/>
                              <a:cs typeface="Times New Roman" panose="02020603050405020304" pitchFamily="18" charset="0"/>
                            </a:rPr>
                            <a:t>(counterfactual)</a:t>
                          </a:r>
                          <a:r>
                            <a:rPr lang="zh-CN" sz="1600" kern="1200" dirty="0">
                              <a:effectLst/>
                              <a:latin typeface="Times New Roman" panose="02020603050405020304" pitchFamily="18" charset="0"/>
                              <a:ea typeface="微软雅黑" panose="020B0503020204020204" pitchFamily="34" charset="-122"/>
                              <a:cs typeface="Times New Roman" panose="02020603050405020304" pitchFamily="18" charset="0"/>
                            </a:rPr>
                            <a:t>：某个事情已经发生了，则在相同环境中，这个事情不发生会带来怎样的新结果</a:t>
                          </a:r>
                          <a:endParaRPr lang="zh-CN" sz="1600"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99DC7C5-BBDB-4100-B0B7-C0AF4FCB0D52}"/>
                  </a:ext>
                </a:extLst>
              </p:cNvPr>
              <p:cNvSpPr/>
              <p:nvPr/>
            </p:nvSpPr>
            <p:spPr>
              <a:xfrm>
                <a:off x="630697" y="5543340"/>
                <a:ext cx="11063175" cy="634917"/>
              </a:xfrm>
              <a:prstGeom prst="rect">
                <a:avLst/>
              </a:prstGeom>
            </p:spPr>
            <p:txBody>
              <a:bodyPr wrap="square">
                <a:spAutoFit/>
              </a:bodyPr>
              <a:lstStyle/>
              <a:p>
                <a:pPr indent="266700" algn="ctr">
                  <a:lnSpc>
                    <a:spcPts val="2200"/>
                  </a:lnSpc>
                  <a:spcAft>
                    <a:spcPts val="0"/>
                  </a:spcAft>
                </a:pP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Judea Pearl</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把因果分析分类为表</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所示的层次化，包括从可观测结果中得到的数据关联、对观测结果进行干预介入后的决策问题、对已经发生的结果进行否定的反事实推理。</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表中</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𝐴</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可视为一种观测变量，</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𝑦</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sSup>
                      <m:sSup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𝑦</m:t>
                        </m:r>
                      </m:e>
                      <m:sup>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sup>
                    </m:sSup>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可视为一种结果</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99DC7C5-BBDB-4100-B0B7-C0AF4FCB0D52}"/>
                  </a:ext>
                </a:extLst>
              </p:cNvPr>
              <p:cNvSpPr>
                <a:spLocks noRot="1" noChangeAspect="1" noMove="1" noResize="1" noEditPoints="1" noAdjustHandles="1" noChangeArrowheads="1" noChangeShapeType="1" noTextEdit="1"/>
              </p:cNvSpPr>
              <p:nvPr/>
            </p:nvSpPr>
            <p:spPr>
              <a:xfrm>
                <a:off x="630697" y="5543340"/>
                <a:ext cx="11063175" cy="634917"/>
              </a:xfrm>
              <a:prstGeom prst="rect">
                <a:avLst/>
              </a:prstGeom>
              <a:blipFill>
                <a:blip r:embed="rId4"/>
                <a:stretch>
                  <a:fillRect t="-962"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13919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1517" y="661204"/>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p>
          </p:txBody>
        </p:sp>
      </p:grpSp>
      <p:sp>
        <p:nvSpPr>
          <p:cNvPr id="40" name="矩形 39"/>
          <p:cNvSpPr/>
          <p:nvPr/>
        </p:nvSpPr>
        <p:spPr>
          <a:xfrm>
            <a:off x="717235" y="1379008"/>
            <a:ext cx="11106170" cy="4401205"/>
          </a:xfrm>
          <a:prstGeom prst="rect">
            <a:avLst/>
          </a:prstGeom>
        </p:spPr>
        <p:txBody>
          <a:bodyPr wrap="square">
            <a:spAutoFit/>
          </a:bodyPr>
          <a:lstStyle/>
          <a:p>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爱因斯坦</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所有科学中最重大的目标就是从最少数量的假设和公理出发，用逻辑演绎推理的方法解释最大量的经验事实</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。逻辑推理是早期人工智能进行问题求解所采用的主要方法。把知识规范化（如逻辑化）后，就可通过推理规则从已知出发，用</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计算</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方式来模拟人类思辨，最后得出对应推理结果。这好比霍布斯（</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Thomas Hobbes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）在其著作《利维坦》（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Leviathan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）中所书内容：哲学</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是通过真正的推理而获得的关于事物原因和结果的知识。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，我所谓的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推理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是指计算。</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推理就是计算（</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reason is nothing but reckoning</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推理和计算这两个概念在霍布斯研究中具有逻辑上等价关系，因此计算即推理也是成立的。莱布尼茨深信人类大量的推理可由一系列计算来实现，由于计算结果是唯一的，因此自然就消除了大家对问题所具有不同看法的差异，</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矫正推理（</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rectify reasoning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）的唯一方式是使其同数学一样切实有形（</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tangible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），这样我们就能一眼就找出推理的错误所在。在人们有争议之时，我们可以简单地说，让我们来计算（</a:t>
            </a:r>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calculemus</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）一下，而无须进一步的忙乱（</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ado</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），就可知孰对孰错</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1975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年，西蒙（</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Herbert A. Simo</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）和纽厄尔（</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Allen Newell</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）在获得图灵奖颁奖仪式上联合发表题为</a:t>
            </a:r>
            <a:r>
              <a:rPr lang="zh-CN"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《计算机科学是经验探索的科学：符号和搜索（</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Computer science as empirical inquiry: symbols and search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演讲。这是图灵奖首次同时授予两位学者，西蒙和纽厄尔是师生关系（西蒙是纽厄尔的老师）。在这个演讲中，两位图灵奖获得者认为现实世界中所存在客观对象和演变过程，都是可以用符号来描述和解释，从而使得各种各样</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都能通过推理和搜索去获得答案。</a:t>
            </a: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a:extLst>
              <a:ext uri="{FF2B5EF4-FFF2-40B4-BE49-F238E27FC236}">
                <a16:creationId xmlns:a16="http://schemas.microsoft.com/office/drawing/2014/main" id="{469AA995-01A2-4488-8818-4A8D7139E178}"/>
              </a:ext>
            </a:extLst>
          </p:cNvPr>
          <p:cNvSpPr/>
          <p:nvPr/>
        </p:nvSpPr>
        <p:spPr>
          <a:xfrm>
            <a:off x="5362860" y="813728"/>
            <a:ext cx="1814920"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推理即计算</a:t>
            </a:r>
            <a:r>
              <a:rPr lang="en-US" altLang="zh-CN" sz="2400" b="1" dirty="0">
                <a:solidFill>
                  <a:srgbClr val="C00000"/>
                </a:solidFill>
                <a:latin typeface="微软雅黑" panose="020B0503020204020204" pitchFamily="34" charset="-122"/>
                <a:ea typeface="微软雅黑" panose="020B0503020204020204" pitchFamily="34" charset="-122"/>
              </a:rPr>
              <a:t> </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认知基石和燃料是规范化的逻辑知识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a:extLst>
              <a:ext uri="{FF2B5EF4-FFF2-40B4-BE49-F238E27FC236}">
                <a16:creationId xmlns:a16="http://schemas.microsoft.com/office/drawing/2014/main" id="{6F77A2E9-3941-4386-A0DF-CDEBD25143F3}"/>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sp>
        <p:nvSpPr>
          <p:cNvPr id="24" name="矩形: 圆角 6">
            <a:extLst>
              <a:ext uri="{FF2B5EF4-FFF2-40B4-BE49-F238E27FC236}">
                <a16:creationId xmlns:a16="http://schemas.microsoft.com/office/drawing/2014/main" id="{15B72201-1606-4C88-8F91-839FBCDACE0A}"/>
              </a:ext>
            </a:extLst>
          </p:cNvPr>
          <p:cNvSpPr/>
          <p:nvPr/>
        </p:nvSpPr>
        <p:spPr>
          <a:xfrm>
            <a:off x="449904" y="1690576"/>
            <a:ext cx="6253924" cy="467832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EABA8736-7A3C-423C-AE5A-BDA9E8807C56}"/>
              </a:ext>
            </a:extLst>
          </p:cNvPr>
          <p:cNvSpPr/>
          <p:nvPr/>
        </p:nvSpPr>
        <p:spPr>
          <a:xfrm>
            <a:off x="358548" y="1746998"/>
            <a:ext cx="6111364" cy="5034840"/>
          </a:xfrm>
          <a:prstGeom prst="rect">
            <a:avLst/>
          </a:prstGeom>
        </p:spPr>
        <p:txBody>
          <a:bodyPr wrap="square">
            <a:spAutoFit/>
          </a:bodyPr>
          <a:lstStyle/>
          <a:p>
            <a:pPr marL="342900" indent="-342900" algn="just">
              <a:lnSpc>
                <a:spcPct val="150000"/>
              </a:lnSpc>
              <a:buClr>
                <a:schemeClr val="bg1"/>
              </a:buClr>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认知这个单词“</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cognition”</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来源于拉丁语“</a:t>
            </a:r>
            <a:r>
              <a:rPr lang="en-US" altLang="zh-CN" sz="16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cognitio</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，表示学习和知识。古希腊哲学认为人类理解世界的途径源于</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“学习技能”和“解释已得知识”</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两种途径，从而“开始知道”。</a:t>
            </a:r>
          </a:p>
          <a:p>
            <a:pPr marL="342900" indent="-342900" algn="just">
              <a:lnSpc>
                <a:spcPct val="150000"/>
              </a:lnSpc>
              <a:buClr>
                <a:schemeClr val="bg1"/>
              </a:buClr>
              <a:buSzPct val="80000"/>
              <a:buFont typeface="Wingdings" panose="05000000000000000000" pitchFamily="2" charset="2"/>
              <a:buChar char="u"/>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Clr>
                <a:schemeClr val="bg1"/>
              </a:buClr>
              <a:buSzPct val="80000"/>
              <a:buFont typeface="Wingdings" panose="05000000000000000000" pitchFamily="2" charset="2"/>
              <a:buChar char="u"/>
            </a:pP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早在</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13</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世纪末，加泰罗尼（现西班牙境内）诗人、哲学家、逻辑学家雷蒙</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卢尔（</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Ramon </a:t>
            </a:r>
            <a:r>
              <a:rPr lang="en-US" altLang="zh-CN" sz="1600" dirty="0" err="1">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Llull</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）提出了对知识进行规范化描述的</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“知识树（</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Tree of Knowledge</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）或科学树（</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Tree of Science</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”，这是目前最早的一种对知识进行规范化表示的努力。这种知识树的表示方法深刻影响了莱布尼兹（</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Leibnitz</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）所提出的</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“人类思想字母表（</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alphabet of human thought</a:t>
            </a:r>
            <a:r>
              <a:rPr lang="zh-CN" altLang="en-US"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”，即对规范化表达知识按照规则进行组合等操作，就可构造思想机器，实现思维的计算。 </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1B81D337-A3DD-4A7A-A371-577FE0FC8718}"/>
              </a:ext>
            </a:extLst>
          </p:cNvPr>
          <p:cNvSpPr/>
          <p:nvPr/>
        </p:nvSpPr>
        <p:spPr>
          <a:xfrm>
            <a:off x="7167323" y="2914172"/>
            <a:ext cx="4574773" cy="1670586"/>
          </a:xfrm>
          <a:prstGeom prst="rect">
            <a:avLst/>
          </a:prstGeom>
        </p:spPr>
        <p:txBody>
          <a:bodyPr wrap="square">
            <a:spAutoFit/>
          </a:bodyPr>
          <a:lstStyle/>
          <a:p>
            <a:pPr algn="just">
              <a:lnSpc>
                <a:spcPct val="20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目前代表性知识表达方法有命题逻辑、谓词逻辑、产生式规则（</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production rule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）、框架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(frame)</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表示法以及知识图谱等。</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68928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7" name="矩形 6"/>
          <p:cNvSpPr/>
          <p:nvPr/>
        </p:nvSpPr>
        <p:spPr>
          <a:xfrm>
            <a:off x="1406304" y="1991829"/>
            <a:ext cx="9818367" cy="2461508"/>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逻辑与推理具有一定的区别。</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逻辑本身不承载推理的使命，而是研究什么是推理以及提出一些一般性的原则来保证推理结果的正确性</a:t>
            </a: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，如归结法等。</a:t>
            </a:r>
            <a:endParaRPr lang="en-US"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200000"/>
              </a:lnSpc>
              <a:buClr>
                <a:schemeClr val="bg1"/>
              </a:buClr>
              <a:buSzPct val="80000"/>
              <a:buFont typeface="Wingdings" panose="05000000000000000000" pitchFamily="2" charset="2"/>
              <a:buChar char="u"/>
            </a:pPr>
            <a:r>
              <a:rPr lang="zh-CN" altLang="zh-CN"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推理的方法有很多种，如演绎推理、归纳推理和因果推理等，在实际任务中，一般是多种推理方法叠加协同，完成特定任务。</a:t>
            </a: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5139195" y="627721"/>
            <a:ext cx="2165958" cy="208773"/>
          </a:xfrm>
          <a:prstGeom prst="rect">
            <a:avLst/>
          </a:prstGeom>
        </p:spPr>
      </p:pic>
      <p:pic>
        <p:nvPicPr>
          <p:cNvPr id="13" name="图片 12"/>
          <p:cNvPicPr>
            <a:picLocks noChangeAspect="1"/>
          </p:cNvPicPr>
          <p:nvPr/>
        </p:nvPicPr>
        <p:blipFill>
          <a:blip r:embed="rId4"/>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5"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6"/>
          <p:cNvSpPr/>
          <p:nvPr/>
        </p:nvSpPr>
        <p:spPr>
          <a:xfrm>
            <a:off x="520995" y="1652718"/>
            <a:ext cx="7836196" cy="463112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圆角 6"/>
          <p:cNvSpPr/>
          <p:nvPr/>
        </p:nvSpPr>
        <p:spPr>
          <a:xfrm>
            <a:off x="8767935" y="2126618"/>
            <a:ext cx="2897135" cy="3339925"/>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8998959" y="2775308"/>
            <a:ext cx="2672046" cy="2042547"/>
          </a:xfrm>
          <a:prstGeom prst="rect">
            <a:avLst/>
          </a:prstGeom>
          <a:noFill/>
          <a:ln>
            <a:noFill/>
          </a:ln>
        </p:spPr>
        <p:txBody>
          <a:bodyPr wrap="square" rtlCol="0">
            <a:spAutoFit/>
          </a:bodyPr>
          <a:lstStyle/>
          <a:p>
            <a:pPr>
              <a:lnSpc>
                <a:spcPct val="200000"/>
              </a:lnSpc>
            </a:pPr>
            <a:r>
              <a:rPr lang="zh-CN" altLang="zh-CN" b="1" dirty="0">
                <a:solidFill>
                  <a:srgbClr val="FFFFCC"/>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原子命题</a:t>
            </a:r>
            <a:r>
              <a:rPr lang="zh-CN" altLang="zh-CN" b="1" dirty="0">
                <a:solidFill>
                  <a:schemeClr val="bg1"/>
                </a:solidFill>
                <a:effectLst>
                  <a:outerShdw blurRad="38100" dist="38100" dir="2700000" algn="tl">
                    <a:srgbClr val="000000">
                      <a:alpha val="43137"/>
                    </a:srgbClr>
                  </a:outerShdw>
                </a:effectLst>
                <a:latin typeface="Times New Roman" panose="02020603050405020304" pitchFamily="18" charset="0"/>
                <a:ea typeface="楷体" panose="02010609060101010101" pitchFamily="49" charset="-122"/>
                <a:cs typeface="Times New Roman" panose="02020603050405020304" pitchFamily="18" charset="0"/>
              </a:rPr>
              <a:t>：不包含其他命题作为其组成部分的命题，又称简单命题。</a:t>
            </a:r>
          </a:p>
          <a:p>
            <a:pPr algn="just">
              <a:lnSpc>
                <a:spcPct val="120000"/>
              </a:lnSpc>
            </a:pPr>
            <a:endParaRPr lang="zh-CN" altLang="en-US" b="1" dirty="0">
              <a:solidFill>
                <a:schemeClr val="bg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87297" y="1652718"/>
                <a:ext cx="7769894" cy="5029390"/>
              </a:xfrm>
              <a:prstGeom prst="rect">
                <a:avLst/>
              </a:prstGeom>
            </p:spPr>
            <p:txBody>
              <a:bodyPr wrap="square">
                <a:spAutoFit/>
              </a:bodyPr>
              <a:lstStyle/>
              <a:p>
                <a:pPr>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命题通常用小写符号来表示，如</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或者</a:t>
                </a:r>
                <a14:m>
                  <m:oMath xmlns:m="http://schemas.openxmlformats.org/officeDocument/2006/math">
                    <m:r>
                      <a:rPr lang="zh-CN"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 </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。命题总是具有一个</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真值</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，它只有两种可能性：真或假，分别用符号</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True</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False</a:t>
                </a:r>
                <a:r>
                  <a:rPr lang="zh-CN"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）表示。只有具有确定真值的陈述句才是命题，无法判断真或假的描述性句子不能作为命题</a:t>
                </a:r>
                <a:r>
                  <a:rPr lang="en-US" altLang="zh-CN" sz="1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p>
              <a:p>
                <a:pPr marL="342900" indent="-342900">
                  <a:lnSpc>
                    <a:spcPct val="20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北京是中国的首都</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，真命题）</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请出去</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祈使句）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您去开会吗</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疑问句）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13</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能被</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整除</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假命题）</a:t>
                </a: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这座山真高啊！</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感叹句）</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我正在说谎</a:t>
                </a: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悖论）</a:t>
                </a:r>
                <a:endParaRPr lang="zh-CN"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587297" y="1652718"/>
                <a:ext cx="7769894" cy="5029390"/>
              </a:xfrm>
              <a:prstGeom prst="rect">
                <a:avLst/>
              </a:prstGeom>
              <a:blipFill>
                <a:blip r:embed="rId3"/>
                <a:stretch>
                  <a:fillRect l="-471"/>
                </a:stretch>
              </a:blipFill>
            </p:spPr>
            <p:txBody>
              <a:bodyPr/>
              <a:lstStyle/>
              <a:p>
                <a:r>
                  <a:rPr lang="zh-CN" altLang="en-US">
                    <a:noFill/>
                  </a:rPr>
                  <a:t> </a:t>
                </a:r>
              </a:p>
            </p:txBody>
          </p:sp>
        </mc:Fallback>
      </mc:AlternateContent>
      <p:sp>
        <p:nvSpPr>
          <p:cNvPr id="34" name="矩形 33"/>
          <p:cNvSpPr/>
          <p:nvPr/>
        </p:nvSpPr>
        <p:spPr>
          <a:xfrm>
            <a:off x="8880480" y="2429540"/>
            <a:ext cx="2672047" cy="2806930"/>
          </a:xfrm>
          <a:prstGeom prst="rect">
            <a:avLst/>
          </a:prstGeom>
          <a:noFill/>
          <a:ln w="19050">
            <a:solidFill>
              <a:srgbClr val="81C7C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68014EC-30C0-4E32-8037-41099445ACCF}"/>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p:grpSp>
        <p:nvGrpSpPr>
          <p:cNvPr id="13" name="组合 12">
            <a:extLst>
              <a:ext uri="{FF2B5EF4-FFF2-40B4-BE49-F238E27FC236}">
                <a16:creationId xmlns:a16="http://schemas.microsoft.com/office/drawing/2014/main" id="{0E312C41-FB15-49C7-88BB-FFCC7F6E77F2}"/>
              </a:ext>
            </a:extLst>
          </p:cNvPr>
          <p:cNvGrpSpPr/>
          <p:nvPr/>
        </p:nvGrpSpPr>
        <p:grpSpPr>
          <a:xfrm>
            <a:off x="1951051" y="770486"/>
            <a:ext cx="7538508" cy="678811"/>
            <a:chOff x="2533789" y="2853798"/>
            <a:chExt cx="4078899" cy="678811"/>
          </a:xfrm>
        </p:grpSpPr>
        <p:sp>
          <p:nvSpPr>
            <p:cNvPr id="14" name="平行四边形 13">
              <a:extLst>
                <a:ext uri="{FF2B5EF4-FFF2-40B4-BE49-F238E27FC236}">
                  <a16:creationId xmlns:a16="http://schemas.microsoft.com/office/drawing/2014/main" id="{1C6C856E-B3C2-424F-981D-D5F636BD87F0}"/>
                </a:ext>
              </a:extLst>
            </p:cNvPr>
            <p:cNvSpPr/>
            <p:nvPr/>
          </p:nvSpPr>
          <p:spPr bwMode="auto">
            <a:xfrm>
              <a:off x="4065003" y="3064609"/>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5" name="平行四边形 14">
              <a:extLst>
                <a:ext uri="{FF2B5EF4-FFF2-40B4-BE49-F238E27FC236}">
                  <a16:creationId xmlns:a16="http://schemas.microsoft.com/office/drawing/2014/main" id="{F1AC1F93-E07C-4987-B309-B16146D428A9}"/>
                </a:ext>
              </a:extLst>
            </p:cNvPr>
            <p:cNvSpPr/>
            <p:nvPr/>
          </p:nvSpPr>
          <p:spPr bwMode="auto">
            <a:xfrm>
              <a:off x="2533789" y="2966855"/>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16" name="矩形 15">
              <a:extLst>
                <a:ext uri="{FF2B5EF4-FFF2-40B4-BE49-F238E27FC236}">
                  <a16:creationId xmlns:a16="http://schemas.microsoft.com/office/drawing/2014/main" id="{73439096-1F2D-449F-BFB4-3575FBC66090}"/>
                </a:ext>
              </a:extLst>
            </p:cNvPr>
            <p:cNvSpPr/>
            <p:nvPr/>
          </p:nvSpPr>
          <p:spPr>
            <a:xfrm>
              <a:off x="2850217" y="2853798"/>
              <a:ext cx="3726001" cy="581057"/>
            </a:xfrm>
            <a:prstGeom prst="rect">
              <a:avLst/>
            </a:prstGeom>
          </p:spPr>
          <p:txBody>
            <a:bodyPr wrap="square">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命题</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确定为</a:t>
              </a:r>
              <a:r>
                <a:rPr kumimoji="1"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真</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或为</a:t>
              </a:r>
              <a:r>
                <a:rPr kumimoji="1" lang="zh-CN"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假</a:t>
              </a:r>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的陈述句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定义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复合命题</a:t>
              </a:r>
              <a:r>
                <a:rPr lang="zh-CN" altLang="zh-CN" sz="2000" dirty="0">
                  <a:solidFill>
                    <a:schemeClr val="tx1">
                      <a:lumMod val="95000"/>
                      <a:lumOff val="5000"/>
                    </a:schemeClr>
                  </a:solidFill>
                  <a:latin typeface="微软雅黑" panose="020B0503020204020204" pitchFamily="34" charset="-122"/>
                  <a:ea typeface="微软雅黑" panose="020B0503020204020204" pitchFamily="34" charset="-122"/>
                </a:rPr>
                <a:t>：包含其他命题作为其组成部分的命题</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ext uri="{D42A27DB-BD31-4B8C-83A1-F6EECF244321}">
                    <p14:modId xmlns:p14="http://schemas.microsoft.com/office/powerpoint/2010/main" val="2331173928"/>
                  </p:ext>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266700" algn="ctr">
                            <a:lnSpc>
                              <a:spcPts val="2200"/>
                            </a:lnSpc>
                            <a:spcAft>
                              <a:spcPts val="0"/>
                            </a:spcAft>
                          </a:pPr>
                          <a14:m>
                            <m:oMathPara xmlns:m="http://schemas.openxmlformats.org/officeDocument/2006/math">
                              <m:oMathParaPr>
                                <m:jc m:val="centerGroup"/>
                              </m:oMathParaPr>
                              <m:oMath xmlns:m="http://schemas.openxmlformats.org/officeDocument/2006/math">
                                <m:r>
                                  <a:rPr lang="en-US" sz="1800" kern="100">
                                    <a:effectLst/>
                                    <a:latin typeface="Cambria Math" panose="02040503050406030204" pitchFamily="18" charset="0"/>
                                  </a:rPr>
                                  <m:t>𝑝</m:t>
                                </m:r>
                                <m:r>
                                  <a:rPr lang="en-US" sz="1800" kern="100">
                                    <a:effectLst/>
                                    <a:latin typeface="Cambria Math" panose="02040503050406030204" pitchFamily="18" charset="0"/>
                                  </a:rPr>
                                  <m:t>∧</m:t>
                                </m:r>
                                <m:r>
                                  <a:rPr lang="en-US" sz="1800" kern="100">
                                    <a:effectLst/>
                                    <a:latin typeface="Cambria Math" panose="02040503050406030204" pitchFamily="18" charset="0"/>
                                  </a:rPr>
                                  <m:t>𝑞</m:t>
                                </m:r>
                              </m:oMath>
                            </m:oMathPara>
                          </a14:m>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命题合取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(conjunction)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且</a:t>
                          </a:r>
                          <a14:m>
                            <m:oMath xmlns:m="http://schemas.openxmlformats.org/officeDocument/2006/math">
                              <m:r>
                                <a:rPr lang="en-US" sz="1800" kern="100">
                                  <a:effectLst/>
                                  <a:latin typeface="Cambria Math" panose="02040503050406030204" pitchFamily="18" charset="0"/>
                                </a:rPr>
                                <m:t>𝑞</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命题析取</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(disjunction)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或</a:t>
                          </a:r>
                          <a14:m>
                            <m:oMath xmlns:m="http://schemas.openxmlformats.org/officeDocument/2006/math">
                              <m:r>
                                <a:rPr lang="en-US" sz="1800" kern="100">
                                  <a:effectLst/>
                                  <a:latin typeface="Cambria Math" panose="02040503050406030204" pitchFamily="18" charset="0"/>
                                </a:rPr>
                                <m:t> </m:t>
                              </m:r>
                              <m:r>
                                <a:rPr lang="en-US" sz="1800" kern="100">
                                  <a:effectLst/>
                                  <a:latin typeface="Cambria Math" panose="02040503050406030204" pitchFamily="18" charset="0"/>
                                </a:rPr>
                                <m:t>𝑞</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𝑝</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命题否定</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(negation)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14:m>
                            <m:oMath xmlns:m="http://schemas.openxmlformats.org/officeDocument/2006/math">
                              <m:r>
                                <a:rPr lang="en-US" sz="1800" kern="100">
                                  <a:effectLst/>
                                  <a:latin typeface="Cambria Math" panose="02040503050406030204" pitchFamily="18" charset="0"/>
                                </a:rPr>
                                <m:t>𝑝</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命题蕴含</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(implication)</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称为前件，</a:t>
                          </a:r>
                          <a14:m>
                            <m:oMath xmlns:m="http://schemas.openxmlformats.org/officeDocument/2006/math">
                              <m:r>
                                <a:rPr lang="en-US" sz="1800" kern="100">
                                  <a:effectLst/>
                                  <a:latin typeface="Cambria Math" panose="02040503050406030204" pitchFamily="18" charset="0"/>
                                </a:rPr>
                                <m:t>𝑞</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称为后件，即</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如果</a:t>
                          </a:r>
                          <a14:m>
                            <m:oMath xmlns:m="http://schemas.openxmlformats.org/officeDocument/2006/math">
                              <m:r>
                                <a:rPr lang="en-US" sz="1800" kern="100">
                                  <a:effectLst/>
                                  <a:latin typeface="Cambria Math" panose="02040503050406030204" pitchFamily="18" charset="0"/>
                                </a:rPr>
                                <m:t>𝑝</m:t>
                              </m:r>
                            </m:oMath>
                          </a14:m>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，则</a:t>
                          </a:r>
                          <a14:m>
                            <m:oMath xmlns:m="http://schemas.openxmlformats.org/officeDocument/2006/math">
                              <m:r>
                                <a:rPr lang="en-US" sz="1800" kern="100">
                                  <a:effectLst/>
                                  <a:latin typeface="Cambria Math" panose="02040503050406030204" pitchFamily="18" charset="0"/>
                                </a:rPr>
                                <m:t>𝑞</m:t>
                              </m:r>
                            </m:oMath>
                          </a14:m>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𝑝</m:t>
                                </m:r>
                                <m:r>
                                  <a:rPr lang="en-US" sz="1800" kern="0">
                                    <a:effectLst/>
                                    <a:latin typeface="Cambria Math" panose="02040503050406030204" pitchFamily="18" charset="0"/>
                                  </a:rPr>
                                  <m:t>↔</m:t>
                                </m:r>
                                <m:r>
                                  <a:rPr lang="en-US" sz="1800" kern="0">
                                    <a:effectLst/>
                                    <a:latin typeface="Cambria Math" panose="02040503050406030204" pitchFamily="18" charset="0"/>
                                  </a:rPr>
                                  <m:t>𝑞</m:t>
                                </m:r>
                              </m:oMath>
                            </m:oMathPara>
                          </a14:m>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indent="127000" algn="ctr">
                            <a:lnSpc>
                              <a:spcPts val="2200"/>
                            </a:lnSpc>
                            <a:spcAft>
                              <a:spcPts val="0"/>
                            </a:spcAft>
                          </a:pP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命题双向蕴含</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(bi-implication)</a:t>
                          </a:r>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，即</a:t>
                          </a:r>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sz="1800" kern="100">
                                  <a:effectLst/>
                                  <a:latin typeface="Cambria Math" panose="02040503050406030204" pitchFamily="18" charset="0"/>
                                </a:rPr>
                                <m:t>𝑝</m:t>
                              </m:r>
                            </m:oMath>
                          </a14:m>
                          <a:r>
                            <a:rPr lang="zh-CN" sz="1800" kern="100" dirty="0">
                              <a:effectLst/>
                              <a:latin typeface="Times New Roman" panose="02020603050405020304" pitchFamily="18" charset="0"/>
                              <a:ea typeface="微软雅黑" panose="020B0503020204020204" pitchFamily="34" charset="-122"/>
                              <a:cs typeface="Times New Roman" panose="02020603050405020304" pitchFamily="18" charset="0"/>
                            </a:rPr>
                            <a:t>当且仅当</a:t>
                          </a:r>
                          <a14:m>
                            <m:oMath xmlns:m="http://schemas.openxmlformats.org/officeDocument/2006/math">
                              <m:r>
                                <a:rPr lang="en-US" sz="1800" kern="100">
                                  <a:effectLst/>
                                  <a:latin typeface="Cambria Math" panose="02040503050406030204" pitchFamily="18" charset="0"/>
                                </a:rPr>
                                <m:t> </m:t>
                              </m:r>
                              <m:r>
                                <a:rPr lang="en-US" sz="1800" kern="100">
                                  <a:effectLst/>
                                  <a:latin typeface="Cambria Math" panose="02040503050406030204" pitchFamily="18" charset="0"/>
                                </a:rPr>
                                <m:t>𝑞</m:t>
                              </m:r>
                            </m:oMath>
                          </a14:m>
                          <a:r>
                            <a:rPr lang="en-US" sz="1800" kern="100" dirty="0">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sz="1800" kern="100" dirty="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563445524"/>
                      </a:ext>
                    </a:extLst>
                  </a:tr>
                </a:tbl>
              </a:graphicData>
            </a:graphic>
          </p:graphicFrame>
        </mc:Choice>
        <mc:Fallback xmlns="">
          <p:graphicFrame>
            <p:nvGraphicFramePr>
              <p:cNvPr id="6" name="表格 5">
                <a:extLst>
                  <a:ext uri="{FF2B5EF4-FFF2-40B4-BE49-F238E27FC236}">
                    <a16:creationId xmlns:a16="http://schemas.microsoft.com/office/drawing/2014/main" id="{DB61BDD0-A3CC-4B3B-B1DA-AB1450A88686}"/>
                  </a:ext>
                </a:extLst>
              </p:cNvPr>
              <p:cNvGraphicFramePr>
                <a:graphicFrameLocks noGrp="1"/>
              </p:cNvGraphicFramePr>
              <p:nvPr>
                <p:extLst>
                  <p:ext uri="{D42A27DB-BD31-4B8C-83A1-F6EECF244321}">
                    <p14:modId xmlns:p14="http://schemas.microsoft.com/office/powerpoint/2010/main" val="2331173928"/>
                  </p:ext>
                </p:extLst>
              </p:nvPr>
            </p:nvGraphicFramePr>
            <p:xfrm>
              <a:off x="838199" y="2046767"/>
              <a:ext cx="10910777" cy="3615070"/>
            </p:xfrm>
            <a:graphic>
              <a:graphicData uri="http://schemas.openxmlformats.org/drawingml/2006/table">
                <a:tbl>
                  <a:tblPr firstRow="1" bandRow="1">
                    <a:tableStyleId>{5C22544A-7EE6-4342-B048-85BDC9FD1C3A}</a:tableStyleId>
                  </a:tblPr>
                  <a:tblGrid>
                    <a:gridCol w="3214315">
                      <a:extLst>
                        <a:ext uri="{9D8B030D-6E8A-4147-A177-3AD203B41FA5}">
                          <a16:colId xmlns:a16="http://schemas.microsoft.com/office/drawing/2014/main" val="1315336471"/>
                        </a:ext>
                      </a:extLst>
                    </a:gridCol>
                    <a:gridCol w="1483866">
                      <a:extLst>
                        <a:ext uri="{9D8B030D-6E8A-4147-A177-3AD203B41FA5}">
                          <a16:colId xmlns:a16="http://schemas.microsoft.com/office/drawing/2014/main" val="1383698265"/>
                        </a:ext>
                      </a:extLst>
                    </a:gridCol>
                    <a:gridCol w="6212596">
                      <a:extLst>
                        <a:ext uri="{9D8B030D-6E8A-4147-A177-3AD203B41FA5}">
                          <a16:colId xmlns:a16="http://schemas.microsoft.com/office/drawing/2014/main" val="617529282"/>
                        </a:ext>
                      </a:extLst>
                    </a:gridCol>
                  </a:tblGrid>
                  <a:tr h="455171">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命题联结词</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表示形式</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pPr algn="ctr">
                            <a:spcBef>
                              <a:spcPts val="1000"/>
                            </a:spcBef>
                            <a:spcAft>
                              <a:spcPts val="300"/>
                            </a:spcAft>
                          </a:pPr>
                          <a:r>
                            <a:rPr lang="zh-CN" sz="1800" kern="0">
                              <a:effectLst/>
                              <a:latin typeface="Times New Roman" panose="02020603050405020304" pitchFamily="18" charset="0"/>
                              <a:ea typeface="微软雅黑" panose="020B0503020204020204" pitchFamily="34" charset="-122"/>
                              <a:cs typeface="Times New Roman" panose="02020603050405020304" pitchFamily="18" charset="0"/>
                            </a:rPr>
                            <a:t>意义</a:t>
                          </a:r>
                          <a:endParaRPr lang="zh-CN" sz="1800" kern="10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extLst>
                      <a:ext uri="{0D108BD9-81ED-4DB2-BD59-A6C34878D82A}">
                        <a16:rowId xmlns:a16="http://schemas.microsoft.com/office/drawing/2014/main" val="1399890933"/>
                      </a:ext>
                    </a:extLst>
                  </a:tr>
                  <a:tr h="692871">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与</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(and)</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66667" r="-421399" b="-357018"/>
                          </a:stretch>
                        </a:blipFill>
                      </a:tcPr>
                    </a:tc>
                    <a:tc>
                      <a:txBody>
                        <a:bodyPr/>
                        <a:lstStyle/>
                        <a:p>
                          <a:endParaRPr lang="zh-CN"/>
                        </a:p>
                      </a:txBody>
                      <a:tcPr marT="34290" marB="34290" anchor="ctr">
                        <a:blipFill>
                          <a:blip r:embed="rId3"/>
                          <a:stretch>
                            <a:fillRect l="-75686" t="-66667" r="-392" b="-357018"/>
                          </a:stretch>
                        </a:blipFill>
                      </a:tcPr>
                    </a:tc>
                    <a:extLst>
                      <a:ext uri="{0D108BD9-81ED-4DB2-BD59-A6C34878D82A}">
                        <a16:rowId xmlns:a16="http://schemas.microsoft.com/office/drawing/2014/main" val="155426182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或</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(or)</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188119" r="-421399" b="-302970"/>
                          </a:stretch>
                        </a:blipFill>
                      </a:tcPr>
                    </a:tc>
                    <a:tc>
                      <a:txBody>
                        <a:bodyPr/>
                        <a:lstStyle/>
                        <a:p>
                          <a:endParaRPr lang="zh-CN"/>
                        </a:p>
                      </a:txBody>
                      <a:tcPr marT="34290" marB="34290" anchor="ctr">
                        <a:blipFill>
                          <a:blip r:embed="rId3"/>
                          <a:stretch>
                            <a:fillRect l="-75686" t="-188119" r="-392" b="-302970"/>
                          </a:stretch>
                        </a:blipFill>
                      </a:tcPr>
                    </a:tc>
                    <a:extLst>
                      <a:ext uri="{0D108BD9-81ED-4DB2-BD59-A6C34878D82A}">
                        <a16:rowId xmlns:a16="http://schemas.microsoft.com/office/drawing/2014/main" val="515716141"/>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非</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(not)</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288119" r="-421399" b="-202970"/>
                          </a:stretch>
                        </a:blipFill>
                      </a:tcPr>
                    </a:tc>
                    <a:tc>
                      <a:txBody>
                        <a:bodyPr/>
                        <a:lstStyle/>
                        <a:p>
                          <a:endParaRPr lang="zh-CN"/>
                        </a:p>
                      </a:txBody>
                      <a:tcPr marT="34290" marB="34290" anchor="ctr">
                        <a:blipFill>
                          <a:blip r:embed="rId3"/>
                          <a:stretch>
                            <a:fillRect l="-75686" t="-288119" r="-392" b="-202970"/>
                          </a:stretch>
                        </a:blipFill>
                      </a:tcPr>
                    </a:tc>
                    <a:extLst>
                      <a:ext uri="{0D108BD9-81ED-4DB2-BD59-A6C34878D82A}">
                        <a16:rowId xmlns:a16="http://schemas.microsoft.com/office/drawing/2014/main" val="3094432710"/>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384314" r="-421399" b="-100980"/>
                          </a:stretch>
                        </a:blipFill>
                      </a:tcPr>
                    </a:tc>
                    <a:tc>
                      <a:txBody>
                        <a:bodyPr/>
                        <a:lstStyle/>
                        <a:p>
                          <a:endParaRPr lang="zh-CN"/>
                        </a:p>
                      </a:txBody>
                      <a:tcPr marT="34290" marB="34290" anchor="ctr">
                        <a:blipFill>
                          <a:blip r:embed="rId3"/>
                          <a:stretch>
                            <a:fillRect l="-75686" t="-384314" r="-392" b="-100980"/>
                          </a:stretch>
                        </a:blipFill>
                      </a:tcPr>
                    </a:tc>
                    <a:extLst>
                      <a:ext uri="{0D108BD9-81ED-4DB2-BD59-A6C34878D82A}">
                        <a16:rowId xmlns:a16="http://schemas.microsoft.com/office/drawing/2014/main" val="1044330547"/>
                      </a:ext>
                    </a:extLst>
                  </a:tr>
                  <a:tr h="616757">
                    <a:tc>
                      <a:txBody>
                        <a:bodyPr/>
                        <a:lstStyle/>
                        <a:p>
                          <a:pPr indent="127000" algn="ctr">
                            <a:lnSpc>
                              <a:spcPts val="2200"/>
                            </a:lnSpc>
                            <a:spcAft>
                              <a:spcPts val="0"/>
                            </a:spcAft>
                          </a:pPr>
                          <a:r>
                            <a:rPr lang="zh-CN" sz="1800" kern="100">
                              <a:effectLst/>
                              <a:latin typeface="Times New Roman" panose="02020603050405020304" pitchFamily="18" charset="0"/>
                              <a:ea typeface="微软雅黑" panose="020B0503020204020204" pitchFamily="34" charset="-122"/>
                              <a:cs typeface="Times New Roman" panose="02020603050405020304" pitchFamily="18" charset="0"/>
                            </a:rPr>
                            <a:t>双向条件</a:t>
                          </a:r>
                          <a:r>
                            <a:rPr lang="en-US" sz="1800" kern="100">
                              <a:effectLst/>
                              <a:latin typeface="Times New Roman" panose="02020603050405020304" pitchFamily="18" charset="0"/>
                              <a:ea typeface="微软雅黑" panose="020B0503020204020204" pitchFamily="34" charset="-122"/>
                              <a:cs typeface="Times New Roman" panose="02020603050405020304" pitchFamily="18" charset="0"/>
                            </a:rPr>
                            <a:t>(bi-conditional)</a:t>
                          </a:r>
                          <a:endParaRPr lang="zh-CN" sz="1800" kern="100">
                            <a:solidFill>
                              <a:srgbClr val="0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T="34290" marB="34290" anchor="ctr"/>
                    </a:tc>
                    <a:tc>
                      <a:txBody>
                        <a:bodyPr/>
                        <a:lstStyle/>
                        <a:p>
                          <a:endParaRPr lang="zh-CN"/>
                        </a:p>
                      </a:txBody>
                      <a:tcPr marT="34290" marB="34290" anchor="ctr">
                        <a:blipFill>
                          <a:blip r:embed="rId3"/>
                          <a:stretch>
                            <a:fillRect l="-217695" t="-489109" r="-421399" b="-1980"/>
                          </a:stretch>
                        </a:blipFill>
                      </a:tcPr>
                    </a:tc>
                    <a:tc>
                      <a:txBody>
                        <a:bodyPr/>
                        <a:lstStyle/>
                        <a:p>
                          <a:endParaRPr lang="zh-CN"/>
                        </a:p>
                      </a:txBody>
                      <a:tcPr marT="34290" marB="34290" anchor="ctr">
                        <a:blipFill>
                          <a:blip r:embed="rId3"/>
                          <a:stretch>
                            <a:fillRect l="-75686" t="-489109" r="-392" b="-1980"/>
                          </a:stretch>
                        </a:blipFill>
                      </a:tcPr>
                    </a:tc>
                    <a:extLst>
                      <a:ext uri="{0D108BD9-81ED-4DB2-BD59-A6C34878D82A}">
                        <a16:rowId xmlns:a16="http://schemas.microsoft.com/office/drawing/2014/main" val="1563445524"/>
                      </a:ext>
                    </a:extLst>
                  </a:tr>
                </a:tbl>
              </a:graphicData>
            </a:graphic>
          </p:graphicFrame>
        </mc:Fallback>
      </mc:AlternateContent>
      <p:sp>
        <p:nvSpPr>
          <p:cNvPr id="7" name="矩形 6">
            <a:extLst>
              <a:ext uri="{FF2B5EF4-FFF2-40B4-BE49-F238E27FC236}">
                <a16:creationId xmlns:a16="http://schemas.microsoft.com/office/drawing/2014/main" id="{26D3270A-14BB-477B-8785-390C5279E091}"/>
              </a:ext>
            </a:extLst>
          </p:cNvPr>
          <p:cNvSpPr/>
          <p:nvPr/>
        </p:nvSpPr>
        <p:spPr>
          <a:xfrm>
            <a:off x="5318222" y="5764250"/>
            <a:ext cx="249299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五种主要的命题联结词</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4334" y="1008198"/>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850217" y="2853798"/>
              <a:ext cx="3726001" cy="400110"/>
            </a:xfrm>
            <a:prstGeom prst="rect">
              <a:avLst/>
            </a:prstGeom>
          </p:spPr>
          <p:txBody>
            <a:bodyPr wrap="square">
              <a:spAutoFit/>
            </a:bodyPr>
            <a:lstStyle/>
            <a:p>
              <a:pPr algn="ctr">
                <a:spcBef>
                  <a:spcPct val="50000"/>
                </a:spcBef>
              </a:pPr>
              <a:r>
                <a:rPr lang="zh-CN" altLang="zh-CN" sz="2000" b="1" dirty="0">
                  <a:solidFill>
                    <a:schemeClr val="tx1">
                      <a:lumMod val="95000"/>
                      <a:lumOff val="5000"/>
                    </a:schemeClr>
                  </a:solidFill>
                  <a:latin typeface="微软雅黑" panose="020B0503020204020204" pitchFamily="34" charset="-122"/>
                  <a:ea typeface="微软雅黑" panose="020B0503020204020204" pitchFamily="34" charset="-122"/>
                </a:rPr>
                <a:t>主要联结词构成的复合命题的真值表</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及其涵义说明</a:t>
              </a:r>
            </a:p>
          </p:txBody>
        </p:sp>
      </p:grpSp>
      <p:sp>
        <p:nvSpPr>
          <p:cNvPr id="21" name="矩形 20">
            <a:extLst>
              <a:ext uri="{FF2B5EF4-FFF2-40B4-BE49-F238E27FC236}">
                <a16:creationId xmlns:a16="http://schemas.microsoft.com/office/drawing/2014/main" id="{642E017D-1836-43EC-AB17-FDA6E952313A}"/>
              </a:ext>
            </a:extLst>
          </p:cNvPr>
          <p:cNvSpPr/>
          <p:nvPr/>
        </p:nvSpPr>
        <p:spPr>
          <a:xfrm>
            <a:off x="852473" y="129010"/>
            <a:ext cx="1420582"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一、命题逻辑</a:t>
            </a:r>
            <a:endParaRPr lang="zh-CN" altLang="en-US" sz="1600" dirty="0"/>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ext uri="{D42A27DB-BD31-4B8C-83A1-F6EECF244321}">
                    <p14:modId xmlns:p14="http://schemas.microsoft.com/office/powerpoint/2010/main" val="181840910"/>
                  </p:ext>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m:t>
                                </m:r>
                                <m:r>
                                  <a:rPr lang="en-US" sz="1800" kern="0">
                                    <a:effectLst/>
                                    <a:latin typeface="Cambria Math" panose="02040503050406030204" pitchFamily="18" charset="0"/>
                                  </a:rPr>
                                  <m:t>𝒑</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14:m>
                            <m:oMathPara xmlns:m="http://schemas.openxmlformats.org/officeDocument/2006/math">
                              <m:oMathParaPr>
                                <m:jc m:val="centerGroup"/>
                              </m:oMathParaPr>
                              <m:oMath xmlns:m="http://schemas.openxmlformats.org/officeDocument/2006/math">
                                <m:r>
                                  <a:rPr lang="en-US" sz="1800" kern="0">
                                    <a:effectLst/>
                                    <a:latin typeface="Cambria Math" panose="02040503050406030204" pitchFamily="18" charset="0"/>
                                  </a:rPr>
                                  <m:t>𝒑</m:t>
                                </m:r>
                                <m:r>
                                  <a:rPr lang="en-US" sz="1800" kern="0">
                                    <a:effectLst/>
                                    <a:latin typeface="Cambria Math" panose="02040503050406030204" pitchFamily="18" charset="0"/>
                                  </a:rPr>
                                  <m:t>↔</m:t>
                                </m:r>
                                <m:r>
                                  <a:rPr lang="en-US" sz="1800" kern="0">
                                    <a:effectLst/>
                                    <a:latin typeface="Cambria Math" panose="02040503050406030204" pitchFamily="18" charset="0"/>
                                  </a:rPr>
                                  <m:t>𝒒</m:t>
                                </m:r>
                              </m:oMath>
                            </m:oMathPara>
                          </a14:m>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Choice>
        <mc:Fallback xmlns="">
          <p:graphicFrame>
            <p:nvGraphicFramePr>
              <p:cNvPr id="7" name="表格 6">
                <a:extLst>
                  <a:ext uri="{FF2B5EF4-FFF2-40B4-BE49-F238E27FC236}">
                    <a16:creationId xmlns:a16="http://schemas.microsoft.com/office/drawing/2014/main" id="{ED74294D-537E-462F-BCC5-27AB35B6685D}"/>
                  </a:ext>
                </a:extLst>
              </p:cNvPr>
              <p:cNvGraphicFramePr>
                <a:graphicFrameLocks noGrp="1"/>
              </p:cNvGraphicFramePr>
              <p:nvPr>
                <p:extLst>
                  <p:ext uri="{D42A27DB-BD31-4B8C-83A1-F6EECF244321}">
                    <p14:modId xmlns:p14="http://schemas.microsoft.com/office/powerpoint/2010/main" val="181840910"/>
                  </p:ext>
                </p:extLst>
              </p:nvPr>
            </p:nvGraphicFramePr>
            <p:xfrm>
              <a:off x="4524152" y="2613368"/>
              <a:ext cx="6826105" cy="2219128"/>
            </p:xfrm>
            <a:graphic>
              <a:graphicData uri="http://schemas.openxmlformats.org/drawingml/2006/table">
                <a:tbl>
                  <a:tblPr firstRow="1" bandRow="1">
                    <a:tableStyleId>{5C22544A-7EE6-4342-B048-85BDC9FD1C3A}</a:tableStyleId>
                  </a:tblPr>
                  <a:tblGrid>
                    <a:gridCol w="929716">
                      <a:extLst>
                        <a:ext uri="{9D8B030D-6E8A-4147-A177-3AD203B41FA5}">
                          <a16:colId xmlns:a16="http://schemas.microsoft.com/office/drawing/2014/main" val="2393218707"/>
                        </a:ext>
                      </a:extLst>
                    </a:gridCol>
                    <a:gridCol w="929716">
                      <a:extLst>
                        <a:ext uri="{9D8B030D-6E8A-4147-A177-3AD203B41FA5}">
                          <a16:colId xmlns:a16="http://schemas.microsoft.com/office/drawing/2014/main" val="2343854319"/>
                        </a:ext>
                      </a:extLst>
                    </a:gridCol>
                    <a:gridCol w="929716">
                      <a:extLst>
                        <a:ext uri="{9D8B030D-6E8A-4147-A177-3AD203B41FA5}">
                          <a16:colId xmlns:a16="http://schemas.microsoft.com/office/drawing/2014/main" val="1018136525"/>
                        </a:ext>
                      </a:extLst>
                    </a:gridCol>
                    <a:gridCol w="929716">
                      <a:extLst>
                        <a:ext uri="{9D8B030D-6E8A-4147-A177-3AD203B41FA5}">
                          <a16:colId xmlns:a16="http://schemas.microsoft.com/office/drawing/2014/main" val="2253780037"/>
                        </a:ext>
                      </a:extLst>
                    </a:gridCol>
                    <a:gridCol w="947463">
                      <a:extLst>
                        <a:ext uri="{9D8B030D-6E8A-4147-A177-3AD203B41FA5}">
                          <a16:colId xmlns:a16="http://schemas.microsoft.com/office/drawing/2014/main" val="383044308"/>
                        </a:ext>
                      </a:extLst>
                    </a:gridCol>
                    <a:gridCol w="1056680">
                      <a:extLst>
                        <a:ext uri="{9D8B030D-6E8A-4147-A177-3AD203B41FA5}">
                          <a16:colId xmlns:a16="http://schemas.microsoft.com/office/drawing/2014/main" val="3416074888"/>
                        </a:ext>
                      </a:extLst>
                    </a:gridCol>
                    <a:gridCol w="1103098">
                      <a:extLst>
                        <a:ext uri="{9D8B030D-6E8A-4147-A177-3AD203B41FA5}">
                          <a16:colId xmlns:a16="http://schemas.microsoft.com/office/drawing/2014/main" val="163211765"/>
                        </a:ext>
                      </a:extLst>
                    </a:gridCol>
                  </a:tblGrid>
                  <a:tr h="498378">
                    <a:tc>
                      <a:txBody>
                        <a:bodyPr/>
                        <a:lstStyle/>
                        <a:p>
                          <a:endParaRPr lang="zh-CN"/>
                        </a:p>
                      </a:txBody>
                      <a:tcPr marT="34290" marB="34290" anchor="ctr">
                        <a:blipFill>
                          <a:blip r:embed="rId3"/>
                          <a:stretch>
                            <a:fillRect l="-654" t="-1220" r="-635294" b="-360976"/>
                          </a:stretch>
                        </a:blipFill>
                      </a:tcPr>
                    </a:tc>
                    <a:tc>
                      <a:txBody>
                        <a:bodyPr/>
                        <a:lstStyle/>
                        <a:p>
                          <a:endParaRPr lang="zh-CN"/>
                        </a:p>
                      </a:txBody>
                      <a:tcPr marT="34290" marB="34290" anchor="ctr">
                        <a:blipFill>
                          <a:blip r:embed="rId3"/>
                          <a:stretch>
                            <a:fillRect l="-101316" t="-1220" r="-539474" b="-360976"/>
                          </a:stretch>
                        </a:blipFill>
                      </a:tcPr>
                    </a:tc>
                    <a:tc>
                      <a:txBody>
                        <a:bodyPr/>
                        <a:lstStyle/>
                        <a:p>
                          <a:endParaRPr lang="zh-CN"/>
                        </a:p>
                      </a:txBody>
                      <a:tcPr marT="34290" marB="34290" anchor="ctr">
                        <a:blipFill>
                          <a:blip r:embed="rId3"/>
                          <a:stretch>
                            <a:fillRect l="-200000" t="-1220" r="-435948" b="-360976"/>
                          </a:stretch>
                        </a:blipFill>
                      </a:tcPr>
                    </a:tc>
                    <a:tc>
                      <a:txBody>
                        <a:bodyPr/>
                        <a:lstStyle/>
                        <a:p>
                          <a:endParaRPr lang="zh-CN"/>
                        </a:p>
                      </a:txBody>
                      <a:tcPr marT="34290" marB="34290" anchor="ctr">
                        <a:blipFill>
                          <a:blip r:embed="rId3"/>
                          <a:stretch>
                            <a:fillRect l="-301974" t="-1220" r="-338816" b="-360976"/>
                          </a:stretch>
                        </a:blipFill>
                      </a:tcPr>
                    </a:tc>
                    <a:tc>
                      <a:txBody>
                        <a:bodyPr/>
                        <a:lstStyle/>
                        <a:p>
                          <a:endParaRPr lang="zh-CN"/>
                        </a:p>
                      </a:txBody>
                      <a:tcPr marT="34290" marB="34290" anchor="ctr">
                        <a:blipFill>
                          <a:blip r:embed="rId3"/>
                          <a:stretch>
                            <a:fillRect l="-391667" t="-1220" r="-230128" b="-360976"/>
                          </a:stretch>
                        </a:blipFill>
                      </a:tcPr>
                    </a:tc>
                    <a:tc>
                      <a:txBody>
                        <a:bodyPr/>
                        <a:lstStyle/>
                        <a:p>
                          <a:endParaRPr lang="zh-CN"/>
                        </a:p>
                      </a:txBody>
                      <a:tcPr marT="34290" marB="34290" anchor="ctr">
                        <a:blipFill>
                          <a:blip r:embed="rId3"/>
                          <a:stretch>
                            <a:fillRect l="-443353" t="-1220" r="-107514" b="-360976"/>
                          </a:stretch>
                        </a:blipFill>
                      </a:tcPr>
                    </a:tc>
                    <a:tc>
                      <a:txBody>
                        <a:bodyPr/>
                        <a:lstStyle/>
                        <a:p>
                          <a:endParaRPr lang="zh-CN"/>
                        </a:p>
                      </a:txBody>
                      <a:tcPr marT="34290" marB="34290" anchor="ctr">
                        <a:blipFill>
                          <a:blip r:embed="rId3"/>
                          <a:stretch>
                            <a:fillRect l="-519337" t="-1220" r="-2762" b="-360976"/>
                          </a:stretch>
                        </a:blipFill>
                      </a:tcPr>
                    </a:tc>
                    <a:extLst>
                      <a:ext uri="{0D108BD9-81ED-4DB2-BD59-A6C34878D82A}">
                        <a16:rowId xmlns:a16="http://schemas.microsoft.com/office/drawing/2014/main" val="3338190968"/>
                      </a:ext>
                    </a:extLst>
                  </a:tr>
                  <a:tr h="50848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333865246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160342609"/>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92405091"/>
                      </a:ext>
                    </a:extLst>
                  </a:tr>
                  <a:tr h="404090">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F</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a:effectLst/>
                              <a:latin typeface="Times New Roman" panose="02020603050405020304" pitchFamily="18" charset="0"/>
                              <a:cs typeface="Times New Roman" panose="02020603050405020304" pitchFamily="18" charset="0"/>
                            </a:rPr>
                            <a:t>T</a:t>
                          </a:r>
                          <a:endParaRPr lang="zh-CN" sz="18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tc>
                      <a:txBody>
                        <a:bodyPr/>
                        <a:lstStyle/>
                        <a:p>
                          <a:pPr algn="ctr">
                            <a:spcBef>
                              <a:spcPts val="1000"/>
                            </a:spcBef>
                            <a:spcAft>
                              <a:spcPts val="300"/>
                            </a:spcAft>
                          </a:pPr>
                          <a:r>
                            <a:rPr lang="en-US" sz="1800" kern="0" dirty="0">
                              <a:effectLst/>
                              <a:latin typeface="Times New Roman" panose="02020603050405020304" pitchFamily="18" charset="0"/>
                              <a:cs typeface="Times New Roman" panose="02020603050405020304" pitchFamily="18" charset="0"/>
                            </a:rPr>
                            <a:t>T</a:t>
                          </a:r>
                          <a:endParaRPr lang="zh-CN" sz="18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T="34290" marB="34290" anchor="ctr"/>
                    </a:tc>
                    <a:extLst>
                      <a:ext uri="{0D108BD9-81ED-4DB2-BD59-A6C34878D82A}">
                        <a16:rowId xmlns:a16="http://schemas.microsoft.com/office/drawing/2014/main" val="1578703054"/>
                      </a:ext>
                    </a:extLst>
                  </a:tr>
                </a:tbl>
              </a:graphicData>
            </a:graphic>
          </p:graphicFrame>
        </mc:Fallback>
      </mc:AlternateContent>
      <p:sp>
        <p:nvSpPr>
          <p:cNvPr id="9" name="矩形: 圆角 6">
            <a:extLst>
              <a:ext uri="{FF2B5EF4-FFF2-40B4-BE49-F238E27FC236}">
                <a16:creationId xmlns:a16="http://schemas.microsoft.com/office/drawing/2014/main" id="{F3333A19-58C5-4E46-8E66-1F2581F6F77F}"/>
              </a:ext>
            </a:extLst>
          </p:cNvPr>
          <p:cNvSpPr/>
          <p:nvPr/>
        </p:nvSpPr>
        <p:spPr>
          <a:xfrm>
            <a:off x="98351" y="1850066"/>
            <a:ext cx="4205176" cy="4385930"/>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C3B721F5-CC09-4648-8E74-AC3004F75BE8}"/>
                  </a:ext>
                </a:extLst>
              </p:cNvPr>
              <p:cNvSpPr/>
              <p:nvPr/>
            </p:nvSpPr>
            <p:spPr>
              <a:xfrm>
                <a:off x="98351" y="1775514"/>
                <a:ext cx="4117458" cy="4890891"/>
              </a:xfrm>
              <a:prstGeom prst="rect">
                <a:avLst/>
              </a:prstGeom>
            </p:spPr>
            <p:txBody>
              <a:bodyPr wrap="square">
                <a:spAutoFit/>
              </a:bodyPr>
              <a:lstStyle/>
              <a:p>
                <a:pPr marL="342900" indent="-342900">
                  <a:lnSpc>
                    <a:spcPct val="20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条件命题联结词中前件为假时，无论后件取值如何，复合命题均为真。</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00000"/>
                  </a:lnSpc>
                  <a:buClr>
                    <a:schemeClr val="bg1"/>
                  </a:buClr>
                  <a:buSzPct val="80000"/>
                  <a:buFont typeface="Wingdings" panose="05000000000000000000" pitchFamily="2" charset="2"/>
                  <a:buChar char="u"/>
                </a:pP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定义的是一种蕴含关系，也就是命题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包含命题</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是</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的子集）。</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不成立相当于</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是一个空集，而空集是任何集合的子集。因此，当</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不成立时，</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如果</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，则</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𝑝</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b="1">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𝑞</m:t>
                    </m:r>
                  </m:oMath>
                </a14:m>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恒为真。</a:t>
                </a: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C3B721F5-CC09-4648-8E74-AC3004F75BE8}"/>
                  </a:ext>
                </a:extLst>
              </p:cNvPr>
              <p:cNvSpPr>
                <a:spLocks noRot="1" noChangeAspect="1" noMove="1" noResize="1" noEditPoints="1" noAdjustHandles="1" noChangeArrowheads="1" noChangeShapeType="1" noTextEdit="1"/>
              </p:cNvSpPr>
              <p:nvPr/>
            </p:nvSpPr>
            <p:spPr>
              <a:xfrm>
                <a:off x="98351" y="1775514"/>
                <a:ext cx="4117458" cy="4890891"/>
              </a:xfrm>
              <a:prstGeom prst="rect">
                <a:avLst/>
              </a:prstGeom>
              <a:blipFill>
                <a:blip r:embed="rId4"/>
                <a:stretch>
                  <a:fillRect l="-148" r="-636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3F5DE3D4-1DE1-4095-9AA7-C458C10B98DC}"/>
              </a:ext>
            </a:extLst>
          </p:cNvPr>
          <p:cNvSpPr/>
          <p:nvPr/>
        </p:nvSpPr>
        <p:spPr>
          <a:xfrm>
            <a:off x="5943588" y="5253888"/>
            <a:ext cx="4339650" cy="369332"/>
          </a:xfrm>
          <a:prstGeom prst="rect">
            <a:avLst/>
          </a:prstGeom>
        </p:spPr>
        <p:txBody>
          <a:bodyPr wrap="none">
            <a:spAutoFit/>
          </a:bodyPr>
          <a:lstStyle/>
          <a:p>
            <a:r>
              <a:rPr lang="zh-CN" altLang="zh-CN" b="1" kern="0" dirty="0">
                <a:latin typeface="Times New Roman" panose="02020603050405020304" pitchFamily="18" charset="0"/>
                <a:ea typeface="楷体_GB2312"/>
                <a:cs typeface="Times New Roman" panose="02020603050405020304" pitchFamily="18" charset="0"/>
              </a:rPr>
              <a:t>五种主要联结词构成的复合命题的真值表</a:t>
            </a:r>
            <a:endParaRPr lang="zh-CN" altLang="en-US" dirty="0"/>
          </a:p>
        </p:txBody>
      </p:sp>
    </p:spTree>
    <p:extLst>
      <p:ext uri="{BB962C8B-B14F-4D97-AF65-F5344CB8AC3E}">
        <p14:creationId xmlns:p14="http://schemas.microsoft.com/office/powerpoint/2010/main" val="5432386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TotalTime>
  <Words>10481</Words>
  <Application>Microsoft Office PowerPoint</Application>
  <PresentationFormat>宽屏</PresentationFormat>
  <Paragraphs>744</Paragraphs>
  <Slides>61</Slides>
  <Notes>61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61</vt:i4>
      </vt:variant>
    </vt:vector>
  </HeadingPairs>
  <TitlesOfParts>
    <vt:vector size="81" baseType="lpstr">
      <vt:lpstr>等线</vt:lpstr>
      <vt:lpstr>方正美黑简体</vt:lpstr>
      <vt:lpstr>方正颜宋简体_大</vt:lpstr>
      <vt:lpstr>方正颜宋简体_中</vt:lpstr>
      <vt:lpstr>黑体</vt:lpstr>
      <vt:lpstr>华文中宋</vt:lpstr>
      <vt:lpstr>楷体</vt:lpstr>
      <vt:lpstr>楷体_GB2312</vt:lpstr>
      <vt:lpstr>宋体</vt:lpstr>
      <vt:lpstr>微软雅黑</vt:lpstr>
      <vt:lpstr>Arial</vt:lpstr>
      <vt:lpstr>Bauhaus 93</vt:lpstr>
      <vt:lpstr>Calibri</vt:lpstr>
      <vt:lpstr>Cambria</vt:lpstr>
      <vt:lpstr>Cambria Math</vt:lpstr>
      <vt:lpstr>Segoe UI Black</vt:lpstr>
      <vt:lpstr>Times New Roman</vt:lpstr>
      <vt:lpstr>Wingdings</vt:lpstr>
      <vt:lpstr>Wingdings 2</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ThinkPad</cp:lastModifiedBy>
  <cp:revision>453</cp:revision>
  <dcterms:created xsi:type="dcterms:W3CDTF">2023-07-27T09:00:19Z</dcterms:created>
  <dcterms:modified xsi:type="dcterms:W3CDTF">2023-09-30T08:36:30Z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2052-5.4.0.7910</vt:lpwstr>
  </property>
</Properties>
</file>